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3.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4.xml" ContentType="application/vnd.openxmlformats-officedocument.presentationml.tag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5.xml" ContentType="application/vnd.openxmlformats-officedocument.presentationml.tag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6.xml" ContentType="application/vnd.openxmlformats-officedocument.presentationml.tag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7.xml" ContentType="application/vnd.openxmlformats-officedocument.presentationml.tags+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8.xml" ContentType="application/vnd.openxmlformats-officedocument.presentationml.tags+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9.xml" ContentType="application/vnd.openxmlformats-officedocument.presentationml.tags+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ags/tag10.xml" ContentType="application/vnd.openxmlformats-officedocument.presentationml.tags+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tags/tag11.xml" ContentType="application/vnd.openxmlformats-officedocument.presentationml.tags+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tags/tag12.xml" ContentType="application/vnd.openxmlformats-officedocument.presentationml.tags+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tags/tag13.xml" ContentType="application/vnd.openxmlformats-officedocument.presentationml.tags+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27"/>
  </p:notesMasterIdLst>
  <p:sldIdLst>
    <p:sldId id="339" r:id="rId3"/>
    <p:sldId id="317" r:id="rId4"/>
    <p:sldId id="318" r:id="rId5"/>
    <p:sldId id="319" r:id="rId6"/>
    <p:sldId id="320" r:id="rId7"/>
    <p:sldId id="321" r:id="rId8"/>
    <p:sldId id="322" r:id="rId9"/>
    <p:sldId id="323" r:id="rId10"/>
    <p:sldId id="324" r:id="rId11"/>
    <p:sldId id="325" r:id="rId12"/>
    <p:sldId id="326" r:id="rId13"/>
    <p:sldId id="327" r:id="rId14"/>
    <p:sldId id="328" r:id="rId15"/>
    <p:sldId id="329" r:id="rId16"/>
    <p:sldId id="330" r:id="rId17"/>
    <p:sldId id="331" r:id="rId18"/>
    <p:sldId id="332" r:id="rId19"/>
    <p:sldId id="333" r:id="rId20"/>
    <p:sldId id="334" r:id="rId21"/>
    <p:sldId id="335" r:id="rId22"/>
    <p:sldId id="336" r:id="rId23"/>
    <p:sldId id="337" r:id="rId24"/>
    <p:sldId id="338" r:id="rId25"/>
    <p:sldId id="259" r:id="rId26"/>
  </p:sldIdLst>
  <p:sldSz cx="18288000" cy="13716000"/>
  <p:notesSz cx="6858000" cy="9144000"/>
  <p:defaultText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6"/>
    <a:srgbClr val="09223F"/>
    <a:srgbClr val="F2F2F2"/>
    <a:srgbClr val="DA937E"/>
    <a:srgbClr val="3D4E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77"/>
    <p:restoredTop sz="85847" autoAdjust="0"/>
  </p:normalViewPr>
  <p:slideViewPr>
    <p:cSldViewPr showGuides="1">
      <p:cViewPr varScale="1">
        <p:scale>
          <a:sx n="36" d="100"/>
          <a:sy n="36" d="100"/>
        </p:scale>
        <p:origin x="114" y="6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hyperlink" Target="&#1575;&#1604;&#1593;&#1608;&#1575;&#1605;&#1604;%20&#1575;&#1604;&#1575;&#1602;&#1578;&#1589;&#1575;&#1583;&#1610;&#1577;%20&#1575;&#1604;&#1605;&#1572;&#1579;&#1585;&#1577;%20&#1601;&#1610;.docx" TargetMode="External"/><Relationship Id="rId2" Type="http://schemas.openxmlformats.org/officeDocument/2006/relationships/hyperlink" Target="&#1575;&#1604;&#1593;&#1608;&#1575;&#1605;&#1604;%20&#1575;&#1604;&#1578;&#1575;&#1585;&#1610;&#1582;&#1610;&#1577;%20&#1575;&#1604;&#1605;&#1572;&#1579;&#1585;&#1577;%20&#1601;&#1610;.docx" TargetMode="External"/><Relationship Id="rId1" Type="http://schemas.openxmlformats.org/officeDocument/2006/relationships/hyperlink" Target="&#1575;&#1604;&#1593;&#1608;&#1575;&#1605;&#1604;%20&#1575;&#1604;&#1587;&#1610;&#1575;&#1587;&#1610;&#1577;%20&#1575;&#1604;&#1605;&#1572;&#1579;&#1585;&#1577;%20&#1601;&#1610;.docx" TargetMode="External"/><Relationship Id="rId4" Type="http://schemas.openxmlformats.org/officeDocument/2006/relationships/hyperlink" Target="&#1575;&#1604;&#1593;&#1608;&#1575;&#1605;&#1604;%20&#1575;&#1604;&#1575;&#1580;&#1578;&#1605;&#1575;&#1593;&#1610;&#1604;%20&#1575;&#1604;&#1605;&#1572;&#1579;&#1585;&#1577;%20&#1601;&#1610;.docx" TargetMode="External"/></Relationships>
</file>

<file path=ppt/diagrams/_rels/data16.xml.rels><?xml version="1.0" encoding="UTF-8" standalone="yes"?>
<Relationships xmlns="http://schemas.openxmlformats.org/package/2006/relationships"><Relationship Id="rId1" Type="http://schemas.openxmlformats.org/officeDocument/2006/relationships/hyperlink" Target="&#1575;&#1604;&#1606;&#1592;&#1575;&#1605;%20&#1575;&#1604;&#1575;&#1587;&#1575;&#1587;&#1610;%20&#1604;&#1604;&#1583;&#1608;&#1604;&#1577;.pdf"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1575;&#1604;&#1593;&#1608;&#1575;&#1605;&#1604;%20&#1575;&#1604;&#1575;&#1580;&#1578;&#1605;&#1575;&#1593;&#1610;&#1604;%20&#1575;&#1604;&#1605;&#1572;&#1579;&#1585;&#1577;%20&#1601;&#1610;.docx"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53928C-B12A-4639-A265-978BB330B263}"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390FA5E4-597D-470A-86A4-9438BAE86F7D}">
      <dgm:prSet/>
      <dgm:spPr/>
      <dgm:t>
        <a:bodyPr/>
        <a:lstStyle/>
        <a:p>
          <a:pPr rtl="0"/>
          <a:r>
            <a:rPr lang="ar-OM" b="1" dirty="0" smtClean="0"/>
            <a:t>س: ماهي العوامل المؤثرة على النظام التربوي في سلطنة عمان ؟</a:t>
          </a:r>
          <a:endParaRPr lang="en-US" dirty="0"/>
        </a:p>
      </dgm:t>
    </dgm:pt>
    <dgm:pt modelId="{30E9542E-78E8-485E-B9B9-9F4786AFEEDA}" type="parTrans" cxnId="{E308D980-D305-4C12-84D7-26361D20B109}">
      <dgm:prSet/>
      <dgm:spPr/>
      <dgm:t>
        <a:bodyPr/>
        <a:lstStyle/>
        <a:p>
          <a:endParaRPr lang="en-US"/>
        </a:p>
      </dgm:t>
    </dgm:pt>
    <dgm:pt modelId="{59479D24-EF89-4CEC-917F-38F89A9789DE}" type="sibTrans" cxnId="{E308D980-D305-4C12-84D7-26361D20B109}">
      <dgm:prSet/>
      <dgm:spPr/>
      <dgm:t>
        <a:bodyPr/>
        <a:lstStyle/>
        <a:p>
          <a:endParaRPr lang="en-US"/>
        </a:p>
      </dgm:t>
    </dgm:pt>
    <dgm:pt modelId="{2204914F-AFAF-4487-8C53-9FE53E6C5BA7}" type="pres">
      <dgm:prSet presAssocID="{BA53928C-B12A-4639-A265-978BB330B263}" presName="Name0" presStyleCnt="0">
        <dgm:presLayoutVars>
          <dgm:dir/>
          <dgm:resizeHandles val="exact"/>
        </dgm:presLayoutVars>
      </dgm:prSet>
      <dgm:spPr/>
      <dgm:t>
        <a:bodyPr/>
        <a:lstStyle/>
        <a:p>
          <a:endParaRPr lang="en-US"/>
        </a:p>
      </dgm:t>
    </dgm:pt>
    <dgm:pt modelId="{9EECEAEB-9B76-4E98-8A7A-2613FE6CCE94}" type="pres">
      <dgm:prSet presAssocID="{BA53928C-B12A-4639-A265-978BB330B263}" presName="arrow" presStyleLbl="bgShp" presStyleIdx="0" presStyleCnt="1"/>
      <dgm:spPr/>
    </dgm:pt>
    <dgm:pt modelId="{E463066B-718E-4CED-8032-4B5629B85EAF}" type="pres">
      <dgm:prSet presAssocID="{BA53928C-B12A-4639-A265-978BB330B263}" presName="points" presStyleCnt="0"/>
      <dgm:spPr/>
    </dgm:pt>
    <dgm:pt modelId="{97468B2B-363A-4C6A-A8F3-A27812A6B270}" type="pres">
      <dgm:prSet presAssocID="{390FA5E4-597D-470A-86A4-9438BAE86F7D}" presName="compositeA" presStyleCnt="0"/>
      <dgm:spPr/>
    </dgm:pt>
    <dgm:pt modelId="{E8FF6260-09F2-4C4F-8958-7FE35A65F15E}" type="pres">
      <dgm:prSet presAssocID="{390FA5E4-597D-470A-86A4-9438BAE86F7D}" presName="textA" presStyleLbl="revTx" presStyleIdx="0" presStyleCnt="1">
        <dgm:presLayoutVars>
          <dgm:bulletEnabled val="1"/>
        </dgm:presLayoutVars>
      </dgm:prSet>
      <dgm:spPr/>
      <dgm:t>
        <a:bodyPr/>
        <a:lstStyle/>
        <a:p>
          <a:endParaRPr lang="en-US"/>
        </a:p>
      </dgm:t>
    </dgm:pt>
    <dgm:pt modelId="{E5CE7302-4DFF-4BE8-B4E6-4A7C35C56BAD}" type="pres">
      <dgm:prSet presAssocID="{390FA5E4-597D-470A-86A4-9438BAE86F7D}" presName="circleA" presStyleLbl="node1" presStyleIdx="0" presStyleCnt="1"/>
      <dgm:spPr/>
    </dgm:pt>
    <dgm:pt modelId="{ABB11A50-6607-43A7-BF8F-E2BCA84A7F59}" type="pres">
      <dgm:prSet presAssocID="{390FA5E4-597D-470A-86A4-9438BAE86F7D}" presName="spaceA" presStyleCnt="0"/>
      <dgm:spPr/>
    </dgm:pt>
  </dgm:ptLst>
  <dgm:cxnLst>
    <dgm:cxn modelId="{E308D980-D305-4C12-84D7-26361D20B109}" srcId="{BA53928C-B12A-4639-A265-978BB330B263}" destId="{390FA5E4-597D-470A-86A4-9438BAE86F7D}" srcOrd="0" destOrd="0" parTransId="{30E9542E-78E8-485E-B9B9-9F4786AFEEDA}" sibTransId="{59479D24-EF89-4CEC-917F-38F89A9789DE}"/>
    <dgm:cxn modelId="{05841447-B711-4E8E-8CD7-C275AFC49BB1}" type="presOf" srcId="{BA53928C-B12A-4639-A265-978BB330B263}" destId="{2204914F-AFAF-4487-8C53-9FE53E6C5BA7}" srcOrd="0" destOrd="0" presId="urn:microsoft.com/office/officeart/2005/8/layout/hProcess11"/>
    <dgm:cxn modelId="{31D3B334-117E-453B-8468-DC6E71DA260A}" type="presOf" srcId="{390FA5E4-597D-470A-86A4-9438BAE86F7D}" destId="{E8FF6260-09F2-4C4F-8958-7FE35A65F15E}" srcOrd="0" destOrd="0" presId="urn:microsoft.com/office/officeart/2005/8/layout/hProcess11"/>
    <dgm:cxn modelId="{6A8810E8-14CC-4A6F-8B6B-54E11026FF33}" type="presParOf" srcId="{2204914F-AFAF-4487-8C53-9FE53E6C5BA7}" destId="{9EECEAEB-9B76-4E98-8A7A-2613FE6CCE94}" srcOrd="0" destOrd="0" presId="urn:microsoft.com/office/officeart/2005/8/layout/hProcess11"/>
    <dgm:cxn modelId="{13C7A4BD-92B4-43DB-9294-A4EE7CAA0791}" type="presParOf" srcId="{2204914F-AFAF-4487-8C53-9FE53E6C5BA7}" destId="{E463066B-718E-4CED-8032-4B5629B85EAF}" srcOrd="1" destOrd="0" presId="urn:microsoft.com/office/officeart/2005/8/layout/hProcess11"/>
    <dgm:cxn modelId="{D448A158-6F06-420B-9912-3B29D7AB1AD6}" type="presParOf" srcId="{E463066B-718E-4CED-8032-4B5629B85EAF}" destId="{97468B2B-363A-4C6A-A8F3-A27812A6B270}" srcOrd="0" destOrd="0" presId="urn:microsoft.com/office/officeart/2005/8/layout/hProcess11"/>
    <dgm:cxn modelId="{1638545E-2D1B-45DD-A8F9-A2DF89FF51FA}" type="presParOf" srcId="{97468B2B-363A-4C6A-A8F3-A27812A6B270}" destId="{E8FF6260-09F2-4C4F-8958-7FE35A65F15E}" srcOrd="0" destOrd="0" presId="urn:microsoft.com/office/officeart/2005/8/layout/hProcess11"/>
    <dgm:cxn modelId="{3A5A5845-2EE5-450D-8F59-0AAF5B7A1EB4}" type="presParOf" srcId="{97468B2B-363A-4C6A-A8F3-A27812A6B270}" destId="{E5CE7302-4DFF-4BE8-B4E6-4A7C35C56BAD}" srcOrd="1" destOrd="0" presId="urn:microsoft.com/office/officeart/2005/8/layout/hProcess11"/>
    <dgm:cxn modelId="{F88B71FF-1AB0-4EB2-84F5-F38B140CA230}" type="presParOf" srcId="{97468B2B-363A-4C6A-A8F3-A27812A6B270}" destId="{ABB11A50-6607-43A7-BF8F-E2BCA84A7F59}"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9EE0DC-3D32-4721-BCBC-29E64CCD5DBC}" type="doc">
      <dgm:prSet loTypeId="urn:microsoft.com/office/officeart/2005/8/layout/cycle4" loCatId="cycle" qsTypeId="urn:microsoft.com/office/officeart/2005/8/quickstyle/simple1" qsCatId="simple" csTypeId="urn:microsoft.com/office/officeart/2005/8/colors/accent1_2" csCatId="accent1" phldr="1"/>
      <dgm:spPr/>
      <dgm:t>
        <a:bodyPr/>
        <a:lstStyle/>
        <a:p>
          <a:pPr rtl="1"/>
          <a:endParaRPr lang="ar-OM"/>
        </a:p>
      </dgm:t>
    </dgm:pt>
    <dgm:pt modelId="{BA92BD7B-5B70-4F57-A1DC-8D97AFA5C25D}">
      <dgm:prSet phldrT="[نص]" phldr="1"/>
      <dgm:spPr/>
      <dgm:t>
        <a:bodyPr/>
        <a:lstStyle/>
        <a:p>
          <a:pPr rtl="1"/>
          <a:endParaRPr lang="ar-OM" dirty="0"/>
        </a:p>
      </dgm:t>
    </dgm:pt>
    <dgm:pt modelId="{381DC625-8898-48D5-860E-7EBCEBA9421A}" type="parTrans" cxnId="{C6E1C864-21D6-4335-8705-289C27668EF0}">
      <dgm:prSet/>
      <dgm:spPr/>
      <dgm:t>
        <a:bodyPr/>
        <a:lstStyle/>
        <a:p>
          <a:pPr rtl="1"/>
          <a:endParaRPr lang="ar-OM"/>
        </a:p>
      </dgm:t>
    </dgm:pt>
    <dgm:pt modelId="{B86073F9-2F71-42D8-A681-0512ACBEE46E}" type="sibTrans" cxnId="{C6E1C864-21D6-4335-8705-289C27668EF0}">
      <dgm:prSet/>
      <dgm:spPr/>
      <dgm:t>
        <a:bodyPr/>
        <a:lstStyle/>
        <a:p>
          <a:pPr rtl="1"/>
          <a:endParaRPr lang="ar-OM"/>
        </a:p>
      </dgm:t>
    </dgm:pt>
    <dgm:pt modelId="{2E488DD6-FC88-4FFF-A7DB-1965335B667C}">
      <dgm:prSet phldrT="[نص]" custT="1"/>
      <dgm:spPr/>
      <dgm:t>
        <a:bodyPr/>
        <a:lstStyle/>
        <a:p>
          <a:pPr rtl="1"/>
          <a:r>
            <a:rPr lang="ar-OM" sz="4400" b="1" dirty="0" smtClean="0">
              <a:ea typeface="Calibri"/>
            </a:rPr>
            <a:t>العوامل السياسية.</a:t>
          </a:r>
          <a:endParaRPr lang="ar-OM" sz="4400" b="1" dirty="0"/>
        </a:p>
      </dgm:t>
      <dgm:extLst>
        <a:ext uri="{E40237B7-FDA0-4F09-8148-C483321AD2D9}">
          <dgm14:cNvPr xmlns:dgm14="http://schemas.microsoft.com/office/drawing/2010/diagram" id="0" name="">
            <a:hlinkClick xmlns:r="http://schemas.openxmlformats.org/officeDocument/2006/relationships" r:id="rId1" action="ppaction://hlinkfile"/>
          </dgm14:cNvPr>
        </a:ext>
      </dgm:extLst>
    </dgm:pt>
    <dgm:pt modelId="{5B914AA1-709F-49CE-BBC1-0B39C2F05568}" type="parTrans" cxnId="{359BA731-DE13-402A-A345-2BBE01554BD3}">
      <dgm:prSet/>
      <dgm:spPr/>
      <dgm:t>
        <a:bodyPr/>
        <a:lstStyle/>
        <a:p>
          <a:pPr rtl="1"/>
          <a:endParaRPr lang="ar-OM"/>
        </a:p>
      </dgm:t>
    </dgm:pt>
    <dgm:pt modelId="{F4DEF3E6-24F1-4F8C-B152-6A7C2C8A3C7C}" type="sibTrans" cxnId="{359BA731-DE13-402A-A345-2BBE01554BD3}">
      <dgm:prSet/>
      <dgm:spPr/>
      <dgm:t>
        <a:bodyPr/>
        <a:lstStyle/>
        <a:p>
          <a:pPr rtl="1"/>
          <a:endParaRPr lang="ar-OM"/>
        </a:p>
      </dgm:t>
    </dgm:pt>
    <dgm:pt modelId="{E39225BF-8286-487E-8030-285A887ECBE3}">
      <dgm:prSet phldrT="[نص]" phldr="1"/>
      <dgm:spPr/>
      <dgm:t>
        <a:bodyPr/>
        <a:lstStyle/>
        <a:p>
          <a:pPr rtl="1"/>
          <a:endParaRPr lang="ar-OM" dirty="0"/>
        </a:p>
      </dgm:t>
    </dgm:pt>
    <dgm:pt modelId="{230D6EFD-51D2-4FEF-9700-70B51F2CA7A8}" type="parTrans" cxnId="{B662D941-61DC-4A96-BE74-22993DFA2E8E}">
      <dgm:prSet/>
      <dgm:spPr/>
      <dgm:t>
        <a:bodyPr/>
        <a:lstStyle/>
        <a:p>
          <a:pPr rtl="1"/>
          <a:endParaRPr lang="ar-OM"/>
        </a:p>
      </dgm:t>
    </dgm:pt>
    <dgm:pt modelId="{3AB38173-5A22-4A16-9C0F-CB11C8AD25E0}" type="sibTrans" cxnId="{B662D941-61DC-4A96-BE74-22993DFA2E8E}">
      <dgm:prSet/>
      <dgm:spPr/>
      <dgm:t>
        <a:bodyPr/>
        <a:lstStyle/>
        <a:p>
          <a:pPr rtl="1"/>
          <a:endParaRPr lang="ar-OM"/>
        </a:p>
      </dgm:t>
    </dgm:pt>
    <dgm:pt modelId="{9FB8A2D8-81A0-4F66-B52A-CE89343C93AF}">
      <dgm:prSet phldrT="[نص]" custT="1"/>
      <dgm:spPr/>
      <dgm:t>
        <a:bodyPr/>
        <a:lstStyle/>
        <a:p>
          <a:pPr rtl="1"/>
          <a:r>
            <a:rPr lang="ar-OM" sz="4000" b="1" dirty="0" smtClean="0">
              <a:ea typeface="Calibri"/>
            </a:rPr>
            <a:t>العوامل التاريخية</a:t>
          </a:r>
          <a:endParaRPr lang="ar-OM" sz="4000" b="1" dirty="0"/>
        </a:p>
      </dgm:t>
      <dgm:extLst>
        <a:ext uri="{E40237B7-FDA0-4F09-8148-C483321AD2D9}">
          <dgm14:cNvPr xmlns:dgm14="http://schemas.microsoft.com/office/drawing/2010/diagram" id="0" name="">
            <a:hlinkClick xmlns:r="http://schemas.openxmlformats.org/officeDocument/2006/relationships" r:id="rId2" action="ppaction://hlinkfile"/>
          </dgm14:cNvPr>
        </a:ext>
      </dgm:extLst>
    </dgm:pt>
    <dgm:pt modelId="{4715956F-67F9-41D5-9A10-4FBF08AE7BB7}" type="parTrans" cxnId="{71184A0A-B536-43FC-B5E4-12C6D9BA8B48}">
      <dgm:prSet/>
      <dgm:spPr/>
      <dgm:t>
        <a:bodyPr/>
        <a:lstStyle/>
        <a:p>
          <a:pPr rtl="1"/>
          <a:endParaRPr lang="ar-OM"/>
        </a:p>
      </dgm:t>
    </dgm:pt>
    <dgm:pt modelId="{9AD3C312-DC9F-409B-A322-08FADB57F50E}" type="sibTrans" cxnId="{71184A0A-B536-43FC-B5E4-12C6D9BA8B48}">
      <dgm:prSet/>
      <dgm:spPr/>
      <dgm:t>
        <a:bodyPr/>
        <a:lstStyle/>
        <a:p>
          <a:pPr rtl="1"/>
          <a:endParaRPr lang="ar-OM"/>
        </a:p>
      </dgm:t>
    </dgm:pt>
    <dgm:pt modelId="{16EE2A05-1E0D-47A2-9E9E-256F2043DAED}">
      <dgm:prSet phldrT="[نص]" phldr="1"/>
      <dgm:spPr/>
      <dgm:t>
        <a:bodyPr/>
        <a:lstStyle/>
        <a:p>
          <a:pPr rtl="1"/>
          <a:endParaRPr lang="ar-OM"/>
        </a:p>
      </dgm:t>
    </dgm:pt>
    <dgm:pt modelId="{40F32D9C-1A48-45BC-918E-F5CAB26FA331}" type="parTrans" cxnId="{7EF387D8-21F2-4BEC-A6A3-8405231D1A96}">
      <dgm:prSet/>
      <dgm:spPr/>
      <dgm:t>
        <a:bodyPr/>
        <a:lstStyle/>
        <a:p>
          <a:pPr rtl="1"/>
          <a:endParaRPr lang="ar-OM"/>
        </a:p>
      </dgm:t>
    </dgm:pt>
    <dgm:pt modelId="{9B7F2925-77B9-42B6-82AD-F142066C2603}" type="sibTrans" cxnId="{7EF387D8-21F2-4BEC-A6A3-8405231D1A96}">
      <dgm:prSet/>
      <dgm:spPr/>
      <dgm:t>
        <a:bodyPr/>
        <a:lstStyle/>
        <a:p>
          <a:pPr rtl="1"/>
          <a:endParaRPr lang="ar-OM"/>
        </a:p>
      </dgm:t>
    </dgm:pt>
    <dgm:pt modelId="{6D24D36B-55C2-4150-9316-399DEA2AC892}">
      <dgm:prSet phldrT="[نص]" custT="1"/>
      <dgm:spPr/>
      <dgm:t>
        <a:bodyPr/>
        <a:lstStyle/>
        <a:p>
          <a:pPr rtl="1"/>
          <a:r>
            <a:rPr lang="ar-OM" sz="4000" b="1" u="sng" dirty="0" smtClean="0">
              <a:ea typeface="Calibri"/>
            </a:rPr>
            <a:t>العوامل الاقتصادية.</a:t>
          </a:r>
          <a:endParaRPr lang="ar-OM" sz="4000" b="1" u="sng" dirty="0"/>
        </a:p>
      </dgm:t>
      <dgm:extLst>
        <a:ext uri="{E40237B7-FDA0-4F09-8148-C483321AD2D9}">
          <dgm14:cNvPr xmlns:dgm14="http://schemas.microsoft.com/office/drawing/2010/diagram" id="0" name="">
            <a:hlinkClick xmlns:r="http://schemas.openxmlformats.org/officeDocument/2006/relationships" r:id="rId3" action="ppaction://hlinkfile"/>
          </dgm14:cNvPr>
        </a:ext>
      </dgm:extLst>
    </dgm:pt>
    <dgm:pt modelId="{61FF4D88-C687-41B8-BE53-708E02AFD84F}" type="parTrans" cxnId="{0BE97B3B-A3AD-4331-9A37-7369555AF6E0}">
      <dgm:prSet/>
      <dgm:spPr/>
      <dgm:t>
        <a:bodyPr/>
        <a:lstStyle/>
        <a:p>
          <a:pPr rtl="1"/>
          <a:endParaRPr lang="ar-OM"/>
        </a:p>
      </dgm:t>
    </dgm:pt>
    <dgm:pt modelId="{359C939F-95C6-41F3-97E8-4EF44435F737}" type="sibTrans" cxnId="{0BE97B3B-A3AD-4331-9A37-7369555AF6E0}">
      <dgm:prSet/>
      <dgm:spPr/>
      <dgm:t>
        <a:bodyPr/>
        <a:lstStyle/>
        <a:p>
          <a:pPr rtl="1"/>
          <a:endParaRPr lang="ar-OM"/>
        </a:p>
      </dgm:t>
    </dgm:pt>
    <dgm:pt modelId="{567CBCAD-B6D9-4916-A468-90CFA8B996DC}">
      <dgm:prSet phldrT="[نص]" phldr="1"/>
      <dgm:spPr/>
      <dgm:t>
        <a:bodyPr/>
        <a:lstStyle/>
        <a:p>
          <a:pPr rtl="1"/>
          <a:endParaRPr lang="ar-OM"/>
        </a:p>
      </dgm:t>
    </dgm:pt>
    <dgm:pt modelId="{D02BA1BE-C53B-47F6-AAB6-67B32D74CA1F}" type="parTrans" cxnId="{BDAD8242-76F9-4A26-B5A7-9B5467D7F2F6}">
      <dgm:prSet/>
      <dgm:spPr/>
      <dgm:t>
        <a:bodyPr/>
        <a:lstStyle/>
        <a:p>
          <a:pPr rtl="1"/>
          <a:endParaRPr lang="ar-OM"/>
        </a:p>
      </dgm:t>
    </dgm:pt>
    <dgm:pt modelId="{03396228-1366-4355-B6B0-01534EC4E260}" type="sibTrans" cxnId="{BDAD8242-76F9-4A26-B5A7-9B5467D7F2F6}">
      <dgm:prSet/>
      <dgm:spPr/>
      <dgm:t>
        <a:bodyPr/>
        <a:lstStyle/>
        <a:p>
          <a:pPr rtl="1"/>
          <a:endParaRPr lang="ar-OM"/>
        </a:p>
      </dgm:t>
    </dgm:pt>
    <dgm:pt modelId="{A06275E1-40E7-4185-B633-889DCDBB3125}">
      <dgm:prSet phldrT="[نص]" custT="1"/>
      <dgm:spPr/>
      <dgm:t>
        <a:bodyPr/>
        <a:lstStyle/>
        <a:p>
          <a:pPr rtl="1"/>
          <a:r>
            <a:rPr lang="ar-OM" sz="3600" b="1" u="sng" dirty="0" smtClean="0">
              <a:solidFill>
                <a:schemeClr val="tx1"/>
              </a:solidFill>
              <a:ea typeface="Calibri"/>
              <a:hlinkClick xmlns:r="http://schemas.openxmlformats.org/officeDocument/2006/relationships" r:id="rId4" action="ppaction://hlinkfile"/>
            </a:rPr>
            <a:t>العوامل الاجتماعية.</a:t>
          </a:r>
          <a:endParaRPr lang="ar-OM" sz="3600" b="1" u="sng" dirty="0">
            <a:solidFill>
              <a:schemeClr val="tx1"/>
            </a:solidFill>
          </a:endParaRPr>
        </a:p>
      </dgm:t>
    </dgm:pt>
    <dgm:pt modelId="{7D4D2C8B-AB6C-4ABA-A014-42319DF2276F}" type="parTrans" cxnId="{128E089F-0542-4DF9-9191-096CCA842DB6}">
      <dgm:prSet/>
      <dgm:spPr/>
      <dgm:t>
        <a:bodyPr/>
        <a:lstStyle/>
        <a:p>
          <a:pPr rtl="1"/>
          <a:endParaRPr lang="ar-OM"/>
        </a:p>
      </dgm:t>
    </dgm:pt>
    <dgm:pt modelId="{ACE93103-C42E-487C-AB2E-5A39134FF53D}" type="sibTrans" cxnId="{128E089F-0542-4DF9-9191-096CCA842DB6}">
      <dgm:prSet/>
      <dgm:spPr/>
      <dgm:t>
        <a:bodyPr/>
        <a:lstStyle/>
        <a:p>
          <a:pPr rtl="1"/>
          <a:endParaRPr lang="ar-OM"/>
        </a:p>
      </dgm:t>
    </dgm:pt>
    <dgm:pt modelId="{6BC2CB91-8D36-4DEC-A017-DCC6901CC358}" type="pres">
      <dgm:prSet presAssocID="{3C9EE0DC-3D32-4721-BCBC-29E64CCD5DBC}" presName="cycleMatrixDiagram" presStyleCnt="0">
        <dgm:presLayoutVars>
          <dgm:chMax val="1"/>
          <dgm:dir/>
          <dgm:animLvl val="lvl"/>
          <dgm:resizeHandles val="exact"/>
        </dgm:presLayoutVars>
      </dgm:prSet>
      <dgm:spPr/>
      <dgm:t>
        <a:bodyPr/>
        <a:lstStyle/>
        <a:p>
          <a:pPr rtl="1"/>
          <a:endParaRPr lang="ar-OM"/>
        </a:p>
      </dgm:t>
    </dgm:pt>
    <dgm:pt modelId="{445871BC-1C25-4E57-8613-93E33BDCEB2B}" type="pres">
      <dgm:prSet presAssocID="{3C9EE0DC-3D32-4721-BCBC-29E64CCD5DBC}" presName="children" presStyleCnt="0"/>
      <dgm:spPr/>
    </dgm:pt>
    <dgm:pt modelId="{9ECD2CE7-D665-4D13-840C-BF02EE38106C}" type="pres">
      <dgm:prSet presAssocID="{3C9EE0DC-3D32-4721-BCBC-29E64CCD5DBC}" presName="child1group" presStyleCnt="0"/>
      <dgm:spPr/>
    </dgm:pt>
    <dgm:pt modelId="{674282CA-CF79-49A8-BFC0-230A12616278}" type="pres">
      <dgm:prSet presAssocID="{3C9EE0DC-3D32-4721-BCBC-29E64CCD5DBC}" presName="child1" presStyleLbl="bgAcc1" presStyleIdx="0" presStyleCnt="4"/>
      <dgm:spPr/>
      <dgm:t>
        <a:bodyPr/>
        <a:lstStyle/>
        <a:p>
          <a:pPr rtl="1"/>
          <a:endParaRPr lang="ar-OM"/>
        </a:p>
      </dgm:t>
    </dgm:pt>
    <dgm:pt modelId="{FF7E521F-0389-4613-8B1A-F6A2E30EA06F}" type="pres">
      <dgm:prSet presAssocID="{3C9EE0DC-3D32-4721-BCBC-29E64CCD5DBC}" presName="child1Text" presStyleLbl="bgAcc1" presStyleIdx="0" presStyleCnt="4">
        <dgm:presLayoutVars>
          <dgm:bulletEnabled val="1"/>
        </dgm:presLayoutVars>
      </dgm:prSet>
      <dgm:spPr/>
      <dgm:t>
        <a:bodyPr/>
        <a:lstStyle/>
        <a:p>
          <a:pPr rtl="1"/>
          <a:endParaRPr lang="ar-OM"/>
        </a:p>
      </dgm:t>
    </dgm:pt>
    <dgm:pt modelId="{2A6C9F1B-E6FB-44D9-A862-5C75A05B7B35}" type="pres">
      <dgm:prSet presAssocID="{3C9EE0DC-3D32-4721-BCBC-29E64CCD5DBC}" presName="child2group" presStyleCnt="0"/>
      <dgm:spPr/>
    </dgm:pt>
    <dgm:pt modelId="{7C530391-6542-400F-B8AD-20D4CFDB2B3C}" type="pres">
      <dgm:prSet presAssocID="{3C9EE0DC-3D32-4721-BCBC-29E64CCD5DBC}" presName="child2" presStyleLbl="bgAcc1" presStyleIdx="1" presStyleCnt="4"/>
      <dgm:spPr/>
      <dgm:t>
        <a:bodyPr/>
        <a:lstStyle/>
        <a:p>
          <a:pPr rtl="1"/>
          <a:endParaRPr lang="ar-OM"/>
        </a:p>
      </dgm:t>
    </dgm:pt>
    <dgm:pt modelId="{840EED8C-8E57-453D-9282-A7C40C07EEFB}" type="pres">
      <dgm:prSet presAssocID="{3C9EE0DC-3D32-4721-BCBC-29E64CCD5DBC}" presName="child2Text" presStyleLbl="bgAcc1" presStyleIdx="1" presStyleCnt="4">
        <dgm:presLayoutVars>
          <dgm:bulletEnabled val="1"/>
        </dgm:presLayoutVars>
      </dgm:prSet>
      <dgm:spPr/>
      <dgm:t>
        <a:bodyPr/>
        <a:lstStyle/>
        <a:p>
          <a:pPr rtl="1"/>
          <a:endParaRPr lang="ar-OM"/>
        </a:p>
      </dgm:t>
    </dgm:pt>
    <dgm:pt modelId="{7ECE6150-D5B4-4E97-AD2E-303CDA0296D0}" type="pres">
      <dgm:prSet presAssocID="{3C9EE0DC-3D32-4721-BCBC-29E64CCD5DBC}" presName="child3group" presStyleCnt="0"/>
      <dgm:spPr/>
    </dgm:pt>
    <dgm:pt modelId="{CF455E11-0868-4558-95EA-0B38102356B6}" type="pres">
      <dgm:prSet presAssocID="{3C9EE0DC-3D32-4721-BCBC-29E64CCD5DBC}" presName="child3" presStyleLbl="bgAcc1" presStyleIdx="2" presStyleCnt="4"/>
      <dgm:spPr/>
      <dgm:t>
        <a:bodyPr/>
        <a:lstStyle/>
        <a:p>
          <a:pPr rtl="1"/>
          <a:endParaRPr lang="ar-OM"/>
        </a:p>
      </dgm:t>
    </dgm:pt>
    <dgm:pt modelId="{50BED175-AD9B-429D-8AB6-DD01C9988A05}" type="pres">
      <dgm:prSet presAssocID="{3C9EE0DC-3D32-4721-BCBC-29E64CCD5DBC}" presName="child3Text" presStyleLbl="bgAcc1" presStyleIdx="2" presStyleCnt="4">
        <dgm:presLayoutVars>
          <dgm:bulletEnabled val="1"/>
        </dgm:presLayoutVars>
      </dgm:prSet>
      <dgm:spPr/>
      <dgm:t>
        <a:bodyPr/>
        <a:lstStyle/>
        <a:p>
          <a:pPr rtl="1"/>
          <a:endParaRPr lang="ar-OM"/>
        </a:p>
      </dgm:t>
    </dgm:pt>
    <dgm:pt modelId="{6184B386-A143-47F9-A61A-DB4A581A7DB8}" type="pres">
      <dgm:prSet presAssocID="{3C9EE0DC-3D32-4721-BCBC-29E64CCD5DBC}" presName="child4group" presStyleCnt="0"/>
      <dgm:spPr/>
    </dgm:pt>
    <dgm:pt modelId="{DC5CF308-C78D-416A-9C19-2259F09C6C2B}" type="pres">
      <dgm:prSet presAssocID="{3C9EE0DC-3D32-4721-BCBC-29E64CCD5DBC}" presName="child4" presStyleLbl="bgAcc1" presStyleIdx="3" presStyleCnt="4"/>
      <dgm:spPr/>
      <dgm:t>
        <a:bodyPr/>
        <a:lstStyle/>
        <a:p>
          <a:pPr rtl="1"/>
          <a:endParaRPr lang="ar-OM"/>
        </a:p>
      </dgm:t>
    </dgm:pt>
    <dgm:pt modelId="{889668F0-AB40-4CC5-833C-D7B66547CC71}" type="pres">
      <dgm:prSet presAssocID="{3C9EE0DC-3D32-4721-BCBC-29E64CCD5DBC}" presName="child4Text" presStyleLbl="bgAcc1" presStyleIdx="3" presStyleCnt="4">
        <dgm:presLayoutVars>
          <dgm:bulletEnabled val="1"/>
        </dgm:presLayoutVars>
      </dgm:prSet>
      <dgm:spPr/>
      <dgm:t>
        <a:bodyPr/>
        <a:lstStyle/>
        <a:p>
          <a:pPr rtl="1"/>
          <a:endParaRPr lang="ar-OM"/>
        </a:p>
      </dgm:t>
    </dgm:pt>
    <dgm:pt modelId="{6339F145-9094-4AB5-B28C-88541C7C6950}" type="pres">
      <dgm:prSet presAssocID="{3C9EE0DC-3D32-4721-BCBC-29E64CCD5DBC}" presName="childPlaceholder" presStyleCnt="0"/>
      <dgm:spPr/>
    </dgm:pt>
    <dgm:pt modelId="{61C40A86-99D8-478E-A1C2-B4A64E5267CC}" type="pres">
      <dgm:prSet presAssocID="{3C9EE0DC-3D32-4721-BCBC-29E64CCD5DBC}" presName="circle" presStyleCnt="0"/>
      <dgm:spPr/>
    </dgm:pt>
    <dgm:pt modelId="{18BF806F-FB14-460B-8272-9C9E7164C692}" type="pres">
      <dgm:prSet presAssocID="{3C9EE0DC-3D32-4721-BCBC-29E64CCD5DBC}" presName="quadrant1" presStyleLbl="node1" presStyleIdx="0" presStyleCnt="4">
        <dgm:presLayoutVars>
          <dgm:chMax val="1"/>
          <dgm:bulletEnabled val="1"/>
        </dgm:presLayoutVars>
      </dgm:prSet>
      <dgm:spPr/>
      <dgm:t>
        <a:bodyPr/>
        <a:lstStyle/>
        <a:p>
          <a:pPr rtl="1"/>
          <a:endParaRPr lang="ar-OM"/>
        </a:p>
      </dgm:t>
    </dgm:pt>
    <dgm:pt modelId="{4128A9EC-6BAF-4E10-9D88-849B08C485E5}" type="pres">
      <dgm:prSet presAssocID="{3C9EE0DC-3D32-4721-BCBC-29E64CCD5DBC}" presName="quadrant2" presStyleLbl="node1" presStyleIdx="1" presStyleCnt="4">
        <dgm:presLayoutVars>
          <dgm:chMax val="1"/>
          <dgm:bulletEnabled val="1"/>
        </dgm:presLayoutVars>
      </dgm:prSet>
      <dgm:spPr/>
      <dgm:t>
        <a:bodyPr/>
        <a:lstStyle/>
        <a:p>
          <a:pPr rtl="1"/>
          <a:endParaRPr lang="ar-OM"/>
        </a:p>
      </dgm:t>
    </dgm:pt>
    <dgm:pt modelId="{74FE0FD6-E421-40FA-A05C-BEA0C8B686AE}" type="pres">
      <dgm:prSet presAssocID="{3C9EE0DC-3D32-4721-BCBC-29E64CCD5DBC}" presName="quadrant3" presStyleLbl="node1" presStyleIdx="2" presStyleCnt="4">
        <dgm:presLayoutVars>
          <dgm:chMax val="1"/>
          <dgm:bulletEnabled val="1"/>
        </dgm:presLayoutVars>
      </dgm:prSet>
      <dgm:spPr/>
      <dgm:t>
        <a:bodyPr/>
        <a:lstStyle/>
        <a:p>
          <a:pPr rtl="1"/>
          <a:endParaRPr lang="ar-OM"/>
        </a:p>
      </dgm:t>
    </dgm:pt>
    <dgm:pt modelId="{0190247A-CF10-43D5-96FA-7141899CCED2}" type="pres">
      <dgm:prSet presAssocID="{3C9EE0DC-3D32-4721-BCBC-29E64CCD5DBC}" presName="quadrant4" presStyleLbl="node1" presStyleIdx="3" presStyleCnt="4">
        <dgm:presLayoutVars>
          <dgm:chMax val="1"/>
          <dgm:bulletEnabled val="1"/>
        </dgm:presLayoutVars>
      </dgm:prSet>
      <dgm:spPr/>
      <dgm:t>
        <a:bodyPr/>
        <a:lstStyle/>
        <a:p>
          <a:pPr rtl="1"/>
          <a:endParaRPr lang="ar-OM"/>
        </a:p>
      </dgm:t>
    </dgm:pt>
    <dgm:pt modelId="{0DA35E71-3B24-45BB-BEE3-779225CDF23F}" type="pres">
      <dgm:prSet presAssocID="{3C9EE0DC-3D32-4721-BCBC-29E64CCD5DBC}" presName="quadrantPlaceholder" presStyleCnt="0"/>
      <dgm:spPr/>
    </dgm:pt>
    <dgm:pt modelId="{03079638-7DE9-4DBE-A00D-9B9F6F353DF8}" type="pres">
      <dgm:prSet presAssocID="{3C9EE0DC-3D32-4721-BCBC-29E64CCD5DBC}" presName="center1" presStyleLbl="fgShp" presStyleIdx="0" presStyleCnt="2"/>
      <dgm:spPr/>
    </dgm:pt>
    <dgm:pt modelId="{0F6E0D26-786A-4C17-8ACC-040B6F28C6D0}" type="pres">
      <dgm:prSet presAssocID="{3C9EE0DC-3D32-4721-BCBC-29E64CCD5DBC}" presName="center2" presStyleLbl="fgShp" presStyleIdx="1" presStyleCnt="2"/>
      <dgm:spPr/>
    </dgm:pt>
  </dgm:ptLst>
  <dgm:cxnLst>
    <dgm:cxn modelId="{71184A0A-B536-43FC-B5E4-12C6D9BA8B48}" srcId="{E39225BF-8286-487E-8030-285A887ECBE3}" destId="{9FB8A2D8-81A0-4F66-B52A-CE89343C93AF}" srcOrd="0" destOrd="0" parTransId="{4715956F-67F9-41D5-9A10-4FBF08AE7BB7}" sibTransId="{9AD3C312-DC9F-409B-A322-08FADB57F50E}"/>
    <dgm:cxn modelId="{C6E1C864-21D6-4335-8705-289C27668EF0}" srcId="{3C9EE0DC-3D32-4721-BCBC-29E64CCD5DBC}" destId="{BA92BD7B-5B70-4F57-A1DC-8D97AFA5C25D}" srcOrd="0" destOrd="0" parTransId="{381DC625-8898-48D5-860E-7EBCEBA9421A}" sibTransId="{B86073F9-2F71-42D8-A681-0512ACBEE46E}"/>
    <dgm:cxn modelId="{128E089F-0542-4DF9-9191-096CCA842DB6}" srcId="{567CBCAD-B6D9-4916-A468-90CFA8B996DC}" destId="{A06275E1-40E7-4185-B633-889DCDBB3125}" srcOrd="0" destOrd="0" parTransId="{7D4D2C8B-AB6C-4ABA-A014-42319DF2276F}" sibTransId="{ACE93103-C42E-487C-AB2E-5A39134FF53D}"/>
    <dgm:cxn modelId="{35F3AD15-6186-4647-880D-0DD6EAF8A1D3}" type="presOf" srcId="{A06275E1-40E7-4185-B633-889DCDBB3125}" destId="{889668F0-AB40-4CC5-833C-D7B66547CC71}" srcOrd="1" destOrd="0" presId="urn:microsoft.com/office/officeart/2005/8/layout/cycle4"/>
    <dgm:cxn modelId="{2342663A-9FAE-4B7E-8A97-ACB8F600C1BB}" type="presOf" srcId="{2E488DD6-FC88-4FFF-A7DB-1965335B667C}" destId="{674282CA-CF79-49A8-BFC0-230A12616278}" srcOrd="0" destOrd="0" presId="urn:microsoft.com/office/officeart/2005/8/layout/cycle4"/>
    <dgm:cxn modelId="{0BE97B3B-A3AD-4331-9A37-7369555AF6E0}" srcId="{16EE2A05-1E0D-47A2-9E9E-256F2043DAED}" destId="{6D24D36B-55C2-4150-9316-399DEA2AC892}" srcOrd="0" destOrd="0" parTransId="{61FF4D88-C687-41B8-BE53-708E02AFD84F}" sibTransId="{359C939F-95C6-41F3-97E8-4EF44435F737}"/>
    <dgm:cxn modelId="{5C7E597A-14D9-4FB6-817D-25A84DC6E27F}" type="presOf" srcId="{BA92BD7B-5B70-4F57-A1DC-8D97AFA5C25D}" destId="{18BF806F-FB14-460B-8272-9C9E7164C692}" srcOrd="0" destOrd="0" presId="urn:microsoft.com/office/officeart/2005/8/layout/cycle4"/>
    <dgm:cxn modelId="{CE11221C-B73C-4673-8B9E-CC83E6884E6F}" type="presOf" srcId="{9FB8A2D8-81A0-4F66-B52A-CE89343C93AF}" destId="{7C530391-6542-400F-B8AD-20D4CFDB2B3C}" srcOrd="0" destOrd="0" presId="urn:microsoft.com/office/officeart/2005/8/layout/cycle4"/>
    <dgm:cxn modelId="{558B4844-D324-42DE-947D-A0B5ACC3D281}" type="presOf" srcId="{567CBCAD-B6D9-4916-A468-90CFA8B996DC}" destId="{0190247A-CF10-43D5-96FA-7141899CCED2}" srcOrd="0" destOrd="0" presId="urn:microsoft.com/office/officeart/2005/8/layout/cycle4"/>
    <dgm:cxn modelId="{BDAD8242-76F9-4A26-B5A7-9B5467D7F2F6}" srcId="{3C9EE0DC-3D32-4721-BCBC-29E64CCD5DBC}" destId="{567CBCAD-B6D9-4916-A468-90CFA8B996DC}" srcOrd="3" destOrd="0" parTransId="{D02BA1BE-C53B-47F6-AAB6-67B32D74CA1F}" sibTransId="{03396228-1366-4355-B6B0-01534EC4E260}"/>
    <dgm:cxn modelId="{CD6CC49E-BD20-4FAA-BFC2-2FE78E0055F1}" type="presOf" srcId="{6D24D36B-55C2-4150-9316-399DEA2AC892}" destId="{CF455E11-0868-4558-95EA-0B38102356B6}" srcOrd="0" destOrd="0" presId="urn:microsoft.com/office/officeart/2005/8/layout/cycle4"/>
    <dgm:cxn modelId="{F0B2431E-84AD-40EE-B1F1-68F1CDB40411}" type="presOf" srcId="{9FB8A2D8-81A0-4F66-B52A-CE89343C93AF}" destId="{840EED8C-8E57-453D-9282-A7C40C07EEFB}" srcOrd="1" destOrd="0" presId="urn:microsoft.com/office/officeart/2005/8/layout/cycle4"/>
    <dgm:cxn modelId="{393BB381-716D-4E28-B5AD-E9ACA4811603}" type="presOf" srcId="{6D24D36B-55C2-4150-9316-399DEA2AC892}" destId="{50BED175-AD9B-429D-8AB6-DD01C9988A05}" srcOrd="1" destOrd="0" presId="urn:microsoft.com/office/officeart/2005/8/layout/cycle4"/>
    <dgm:cxn modelId="{29DA67A3-F2ED-488E-AAB3-2AD71B5E114C}" type="presOf" srcId="{3C9EE0DC-3D32-4721-BCBC-29E64CCD5DBC}" destId="{6BC2CB91-8D36-4DEC-A017-DCC6901CC358}" srcOrd="0" destOrd="0" presId="urn:microsoft.com/office/officeart/2005/8/layout/cycle4"/>
    <dgm:cxn modelId="{B662D941-61DC-4A96-BE74-22993DFA2E8E}" srcId="{3C9EE0DC-3D32-4721-BCBC-29E64CCD5DBC}" destId="{E39225BF-8286-487E-8030-285A887ECBE3}" srcOrd="1" destOrd="0" parTransId="{230D6EFD-51D2-4FEF-9700-70B51F2CA7A8}" sibTransId="{3AB38173-5A22-4A16-9C0F-CB11C8AD25E0}"/>
    <dgm:cxn modelId="{5EC19B44-11C4-40F9-871F-41DED47E1CB3}" type="presOf" srcId="{2E488DD6-FC88-4FFF-A7DB-1965335B667C}" destId="{FF7E521F-0389-4613-8B1A-F6A2E30EA06F}" srcOrd="1" destOrd="0" presId="urn:microsoft.com/office/officeart/2005/8/layout/cycle4"/>
    <dgm:cxn modelId="{55895AB2-DD82-4542-AE0A-96BEAC7E3A48}" type="presOf" srcId="{16EE2A05-1E0D-47A2-9E9E-256F2043DAED}" destId="{74FE0FD6-E421-40FA-A05C-BEA0C8B686AE}" srcOrd="0" destOrd="0" presId="urn:microsoft.com/office/officeart/2005/8/layout/cycle4"/>
    <dgm:cxn modelId="{7EF387D8-21F2-4BEC-A6A3-8405231D1A96}" srcId="{3C9EE0DC-3D32-4721-BCBC-29E64CCD5DBC}" destId="{16EE2A05-1E0D-47A2-9E9E-256F2043DAED}" srcOrd="2" destOrd="0" parTransId="{40F32D9C-1A48-45BC-918E-F5CAB26FA331}" sibTransId="{9B7F2925-77B9-42B6-82AD-F142066C2603}"/>
    <dgm:cxn modelId="{126D2B30-A98A-43B1-8BB4-327385BB5CA7}" type="presOf" srcId="{E39225BF-8286-487E-8030-285A887ECBE3}" destId="{4128A9EC-6BAF-4E10-9D88-849B08C485E5}" srcOrd="0" destOrd="0" presId="urn:microsoft.com/office/officeart/2005/8/layout/cycle4"/>
    <dgm:cxn modelId="{0F6B0989-AF93-45D4-A8B4-1DB6ACA261E9}" type="presOf" srcId="{A06275E1-40E7-4185-B633-889DCDBB3125}" destId="{DC5CF308-C78D-416A-9C19-2259F09C6C2B}" srcOrd="0" destOrd="0" presId="urn:microsoft.com/office/officeart/2005/8/layout/cycle4"/>
    <dgm:cxn modelId="{359BA731-DE13-402A-A345-2BBE01554BD3}" srcId="{BA92BD7B-5B70-4F57-A1DC-8D97AFA5C25D}" destId="{2E488DD6-FC88-4FFF-A7DB-1965335B667C}" srcOrd="0" destOrd="0" parTransId="{5B914AA1-709F-49CE-BBC1-0B39C2F05568}" sibTransId="{F4DEF3E6-24F1-4F8C-B152-6A7C2C8A3C7C}"/>
    <dgm:cxn modelId="{036F8AC0-F1A7-47DC-8DE4-131FDCF06192}" type="presParOf" srcId="{6BC2CB91-8D36-4DEC-A017-DCC6901CC358}" destId="{445871BC-1C25-4E57-8613-93E33BDCEB2B}" srcOrd="0" destOrd="0" presId="urn:microsoft.com/office/officeart/2005/8/layout/cycle4"/>
    <dgm:cxn modelId="{0DEDF61B-25FD-4005-A8B0-011903F0AF82}" type="presParOf" srcId="{445871BC-1C25-4E57-8613-93E33BDCEB2B}" destId="{9ECD2CE7-D665-4D13-840C-BF02EE38106C}" srcOrd="0" destOrd="0" presId="urn:microsoft.com/office/officeart/2005/8/layout/cycle4"/>
    <dgm:cxn modelId="{0968FF73-3007-43CD-BC49-6F06646A7452}" type="presParOf" srcId="{9ECD2CE7-D665-4D13-840C-BF02EE38106C}" destId="{674282CA-CF79-49A8-BFC0-230A12616278}" srcOrd="0" destOrd="0" presId="urn:microsoft.com/office/officeart/2005/8/layout/cycle4"/>
    <dgm:cxn modelId="{11EBDFAE-BE1A-44C6-8179-C4B7E8A8777E}" type="presParOf" srcId="{9ECD2CE7-D665-4D13-840C-BF02EE38106C}" destId="{FF7E521F-0389-4613-8B1A-F6A2E30EA06F}" srcOrd="1" destOrd="0" presId="urn:microsoft.com/office/officeart/2005/8/layout/cycle4"/>
    <dgm:cxn modelId="{CCCD562F-AF19-40F5-93C3-F3647B5A41D2}" type="presParOf" srcId="{445871BC-1C25-4E57-8613-93E33BDCEB2B}" destId="{2A6C9F1B-E6FB-44D9-A862-5C75A05B7B35}" srcOrd="1" destOrd="0" presId="urn:microsoft.com/office/officeart/2005/8/layout/cycle4"/>
    <dgm:cxn modelId="{9AEC1377-D8A9-4E8D-A1B2-57C801FA5587}" type="presParOf" srcId="{2A6C9F1B-E6FB-44D9-A862-5C75A05B7B35}" destId="{7C530391-6542-400F-B8AD-20D4CFDB2B3C}" srcOrd="0" destOrd="0" presId="urn:microsoft.com/office/officeart/2005/8/layout/cycle4"/>
    <dgm:cxn modelId="{C2A1D237-80E6-4C63-9667-F9151C56DB61}" type="presParOf" srcId="{2A6C9F1B-E6FB-44D9-A862-5C75A05B7B35}" destId="{840EED8C-8E57-453D-9282-A7C40C07EEFB}" srcOrd="1" destOrd="0" presId="urn:microsoft.com/office/officeart/2005/8/layout/cycle4"/>
    <dgm:cxn modelId="{8B0EFFAA-7AE5-4FB1-9E5E-7322F0BDA447}" type="presParOf" srcId="{445871BC-1C25-4E57-8613-93E33BDCEB2B}" destId="{7ECE6150-D5B4-4E97-AD2E-303CDA0296D0}" srcOrd="2" destOrd="0" presId="urn:microsoft.com/office/officeart/2005/8/layout/cycle4"/>
    <dgm:cxn modelId="{03835613-5BF0-4C80-B680-5A8990C64756}" type="presParOf" srcId="{7ECE6150-D5B4-4E97-AD2E-303CDA0296D0}" destId="{CF455E11-0868-4558-95EA-0B38102356B6}" srcOrd="0" destOrd="0" presId="urn:microsoft.com/office/officeart/2005/8/layout/cycle4"/>
    <dgm:cxn modelId="{04FA4000-D55C-4EDD-9DE0-A54EF740C3C6}" type="presParOf" srcId="{7ECE6150-D5B4-4E97-AD2E-303CDA0296D0}" destId="{50BED175-AD9B-429D-8AB6-DD01C9988A05}" srcOrd="1" destOrd="0" presId="urn:microsoft.com/office/officeart/2005/8/layout/cycle4"/>
    <dgm:cxn modelId="{268F42AA-2B60-4B17-BB8E-C527F40362EA}" type="presParOf" srcId="{445871BC-1C25-4E57-8613-93E33BDCEB2B}" destId="{6184B386-A143-47F9-A61A-DB4A581A7DB8}" srcOrd="3" destOrd="0" presId="urn:microsoft.com/office/officeart/2005/8/layout/cycle4"/>
    <dgm:cxn modelId="{5AF1BE1D-8755-423A-BDEA-1F781AA97A06}" type="presParOf" srcId="{6184B386-A143-47F9-A61A-DB4A581A7DB8}" destId="{DC5CF308-C78D-416A-9C19-2259F09C6C2B}" srcOrd="0" destOrd="0" presId="urn:microsoft.com/office/officeart/2005/8/layout/cycle4"/>
    <dgm:cxn modelId="{F965A9B1-DEC9-4A95-AFC7-606EEB787EDB}" type="presParOf" srcId="{6184B386-A143-47F9-A61A-DB4A581A7DB8}" destId="{889668F0-AB40-4CC5-833C-D7B66547CC71}" srcOrd="1" destOrd="0" presId="urn:microsoft.com/office/officeart/2005/8/layout/cycle4"/>
    <dgm:cxn modelId="{2DEF0A5C-A9B2-4297-A785-6032934B9CD5}" type="presParOf" srcId="{445871BC-1C25-4E57-8613-93E33BDCEB2B}" destId="{6339F145-9094-4AB5-B28C-88541C7C6950}" srcOrd="4" destOrd="0" presId="urn:microsoft.com/office/officeart/2005/8/layout/cycle4"/>
    <dgm:cxn modelId="{A5DDBC67-8C25-476A-AAE0-2FEA8BCDE735}" type="presParOf" srcId="{6BC2CB91-8D36-4DEC-A017-DCC6901CC358}" destId="{61C40A86-99D8-478E-A1C2-B4A64E5267CC}" srcOrd="1" destOrd="0" presId="urn:microsoft.com/office/officeart/2005/8/layout/cycle4"/>
    <dgm:cxn modelId="{310ED856-D55F-444F-806F-13BF336C67BD}" type="presParOf" srcId="{61C40A86-99D8-478E-A1C2-B4A64E5267CC}" destId="{18BF806F-FB14-460B-8272-9C9E7164C692}" srcOrd="0" destOrd="0" presId="urn:microsoft.com/office/officeart/2005/8/layout/cycle4"/>
    <dgm:cxn modelId="{E1FDC51C-9D4D-4C24-B1FC-82FCBB3F0647}" type="presParOf" srcId="{61C40A86-99D8-478E-A1C2-B4A64E5267CC}" destId="{4128A9EC-6BAF-4E10-9D88-849B08C485E5}" srcOrd="1" destOrd="0" presId="urn:microsoft.com/office/officeart/2005/8/layout/cycle4"/>
    <dgm:cxn modelId="{44D42A35-2D1D-44C4-828F-483BB912DBE0}" type="presParOf" srcId="{61C40A86-99D8-478E-A1C2-B4A64E5267CC}" destId="{74FE0FD6-E421-40FA-A05C-BEA0C8B686AE}" srcOrd="2" destOrd="0" presId="urn:microsoft.com/office/officeart/2005/8/layout/cycle4"/>
    <dgm:cxn modelId="{DF12EFED-36C7-4571-98A9-0F03ED3D0628}" type="presParOf" srcId="{61C40A86-99D8-478E-A1C2-B4A64E5267CC}" destId="{0190247A-CF10-43D5-96FA-7141899CCED2}" srcOrd="3" destOrd="0" presId="urn:microsoft.com/office/officeart/2005/8/layout/cycle4"/>
    <dgm:cxn modelId="{252591A4-2DC9-42C1-B41E-4D6053E5758B}" type="presParOf" srcId="{61C40A86-99D8-478E-A1C2-B4A64E5267CC}" destId="{0DA35E71-3B24-45BB-BEE3-779225CDF23F}" srcOrd="4" destOrd="0" presId="urn:microsoft.com/office/officeart/2005/8/layout/cycle4"/>
    <dgm:cxn modelId="{E3AEAA68-79E9-4078-A88E-C497AA7EA19E}" type="presParOf" srcId="{6BC2CB91-8D36-4DEC-A017-DCC6901CC358}" destId="{03079638-7DE9-4DBE-A00D-9B9F6F353DF8}" srcOrd="2" destOrd="0" presId="urn:microsoft.com/office/officeart/2005/8/layout/cycle4"/>
    <dgm:cxn modelId="{99AE1007-E58E-4ACD-899C-7FA385753E45}" type="presParOf" srcId="{6BC2CB91-8D36-4DEC-A017-DCC6901CC358}" destId="{0F6E0D26-786A-4C17-8ACC-040B6F28C6D0}"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548FB1-D379-46E0-9A24-31639676DFB2}"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9E60D458-1E8E-4AD6-9379-AC1F3F86DAFD}">
      <dgm:prSet custT="1"/>
      <dgm:spPr/>
      <dgm:t>
        <a:bodyPr/>
        <a:lstStyle/>
        <a:p>
          <a:pPr rtl="1"/>
          <a:r>
            <a:rPr lang="ar-OM" sz="4400" b="1" u="sng" dirty="0" smtClean="0">
              <a:solidFill>
                <a:schemeClr val="tx1"/>
              </a:solidFill>
            </a:rPr>
            <a:t>ا</a:t>
          </a:r>
          <a:r>
            <a:rPr lang="ar-SA" sz="4400" b="1" u="sng" dirty="0" smtClean="0">
              <a:solidFill>
                <a:schemeClr val="tx1"/>
              </a:solidFill>
            </a:rPr>
            <a:t>ولا</a:t>
          </a:r>
          <a:r>
            <a:rPr lang="ar-SA" sz="4400" b="1" u="sng" dirty="0" smtClean="0">
              <a:solidFill>
                <a:schemeClr val="bg1"/>
              </a:solidFill>
            </a:rPr>
            <a:t> : قد عرفت عمان في المراحل التاريخية المختلفة بأكثر من اسم، ومن أبرز</a:t>
          </a:r>
          <a:r>
            <a:rPr lang="ar-OM" sz="4400" b="1" u="sng" dirty="0" smtClean="0">
              <a:solidFill>
                <a:schemeClr val="bg1"/>
              </a:solidFill>
            </a:rPr>
            <a:t>ها</a:t>
          </a:r>
          <a:r>
            <a:rPr lang="ar-SA" sz="4400" b="1" u="sng" dirty="0" smtClean="0">
              <a:solidFill>
                <a:schemeClr val="bg1"/>
              </a:solidFill>
            </a:rPr>
            <a:t>:</a:t>
          </a:r>
          <a:endParaRPr lang="en-US" sz="4400" dirty="0">
            <a:solidFill>
              <a:schemeClr val="bg1"/>
            </a:solidFill>
          </a:endParaRPr>
        </a:p>
      </dgm:t>
    </dgm:pt>
    <dgm:pt modelId="{0786E23D-C4AF-4DA4-ADD7-EC7BBB17F138}" type="parTrans" cxnId="{AB4E6C87-2170-4998-A568-0572AFB22DDD}">
      <dgm:prSet/>
      <dgm:spPr/>
      <dgm:t>
        <a:bodyPr/>
        <a:lstStyle/>
        <a:p>
          <a:endParaRPr lang="en-US"/>
        </a:p>
      </dgm:t>
    </dgm:pt>
    <dgm:pt modelId="{012F6847-5CDF-45A8-AE37-3B2BA6445B12}" type="sibTrans" cxnId="{AB4E6C87-2170-4998-A568-0572AFB22DDD}">
      <dgm:prSet/>
      <dgm:spPr/>
      <dgm:t>
        <a:bodyPr/>
        <a:lstStyle/>
        <a:p>
          <a:endParaRPr lang="en-US"/>
        </a:p>
      </dgm:t>
    </dgm:pt>
    <dgm:pt modelId="{FFC08B79-9E24-489A-AD2D-D176E358C4EA}">
      <dgm:prSet custT="1"/>
      <dgm:spPr/>
      <dgm:t>
        <a:bodyPr/>
        <a:lstStyle/>
        <a:p>
          <a:pPr rtl="1"/>
          <a:r>
            <a:rPr lang="ar-SA" sz="4000" b="1" dirty="0" smtClean="0"/>
            <a:t>اسم ( </a:t>
          </a:r>
          <a:r>
            <a:rPr lang="ar-SA" sz="4000" b="1" dirty="0" smtClean="0">
              <a:solidFill>
                <a:schemeClr val="tx1"/>
              </a:solidFill>
            </a:rPr>
            <a:t>مجان</a:t>
          </a:r>
          <a:r>
            <a:rPr lang="ar-SA" sz="4000" b="1" dirty="0" smtClean="0"/>
            <a:t> ) ارتبط بما اشتهرت به من صناعة السفن، وصهر النحاس عند </a:t>
          </a:r>
          <a:r>
            <a:rPr lang="ar-SA" sz="4000" b="1" u="none" dirty="0" smtClean="0">
              <a:solidFill>
                <a:srgbClr val="FFFF00"/>
              </a:solidFill>
            </a:rPr>
            <a:t>السومريين</a:t>
          </a:r>
          <a:r>
            <a:rPr lang="ar-SA" sz="4000" b="1" dirty="0" smtClean="0"/>
            <a:t>، حيث كانت تربطهم بعمان صلات تجارية وبحرية عديدة، وكان السومريون يطلقون عليها  (</a:t>
          </a:r>
          <a:r>
            <a:rPr lang="ar-SA" sz="4000" b="1" dirty="0" smtClean="0">
              <a:solidFill>
                <a:srgbClr val="FFFF00"/>
              </a:solidFill>
            </a:rPr>
            <a:t>أرض مجان </a:t>
          </a:r>
          <a:r>
            <a:rPr lang="ar-SA" sz="4000" b="1" dirty="0" smtClean="0"/>
            <a:t>). </a:t>
          </a:r>
          <a:endParaRPr lang="en-US" sz="4000" dirty="0"/>
        </a:p>
      </dgm:t>
    </dgm:pt>
    <dgm:pt modelId="{CA1F392D-3D6B-4C36-BA6D-0C89E8AD375F}" type="parTrans" cxnId="{7D3ACAE4-5A12-4A0B-8031-7BF108DA5FE3}">
      <dgm:prSet/>
      <dgm:spPr/>
      <dgm:t>
        <a:bodyPr/>
        <a:lstStyle/>
        <a:p>
          <a:endParaRPr lang="en-US"/>
        </a:p>
      </dgm:t>
    </dgm:pt>
    <dgm:pt modelId="{2ACB789B-76B0-4F72-8C07-F1D605A9A627}" type="sibTrans" cxnId="{7D3ACAE4-5A12-4A0B-8031-7BF108DA5FE3}">
      <dgm:prSet/>
      <dgm:spPr/>
      <dgm:t>
        <a:bodyPr/>
        <a:lstStyle/>
        <a:p>
          <a:endParaRPr lang="en-US"/>
        </a:p>
      </dgm:t>
    </dgm:pt>
    <dgm:pt modelId="{5EE96689-32C8-401F-88E8-C358123424E3}">
      <dgm:prSet custT="1"/>
      <dgm:spPr/>
      <dgm:t>
        <a:bodyPr/>
        <a:lstStyle/>
        <a:p>
          <a:pPr rtl="1"/>
          <a:r>
            <a:rPr lang="ar-SA" sz="3600" b="1" dirty="0" smtClean="0"/>
            <a:t>وكلمة ( </a:t>
          </a:r>
          <a:r>
            <a:rPr lang="ar-SA" sz="3600" b="1" dirty="0" smtClean="0">
              <a:solidFill>
                <a:schemeClr val="tx1"/>
              </a:solidFill>
            </a:rPr>
            <a:t>مزون</a:t>
          </a:r>
          <a:r>
            <a:rPr lang="ar-SA" sz="3600" b="1" dirty="0" smtClean="0"/>
            <a:t> ) مشتقة من كلمة ( المزن ) وهي السحاب والماء الغزير المتدفق. ولعل هذا يفسر قيام وازدهار الزراعة في عمان منذ القدم، وما صاحبها من حضارة أيضا. </a:t>
          </a:r>
          <a:endParaRPr lang="en-US" sz="3600" dirty="0"/>
        </a:p>
      </dgm:t>
    </dgm:pt>
    <dgm:pt modelId="{F8B61267-3416-4D20-9094-3940A46BFC19}" type="parTrans" cxnId="{F012C60C-32D5-450A-9E19-B92613F12015}">
      <dgm:prSet/>
      <dgm:spPr/>
      <dgm:t>
        <a:bodyPr/>
        <a:lstStyle/>
        <a:p>
          <a:endParaRPr lang="en-US"/>
        </a:p>
      </dgm:t>
    </dgm:pt>
    <dgm:pt modelId="{21435FD6-A17C-4368-87BE-EF7CEEA24547}" type="sibTrans" cxnId="{F012C60C-32D5-450A-9E19-B92613F12015}">
      <dgm:prSet/>
      <dgm:spPr/>
      <dgm:t>
        <a:bodyPr/>
        <a:lstStyle/>
        <a:p>
          <a:endParaRPr lang="en-US"/>
        </a:p>
      </dgm:t>
    </dgm:pt>
    <dgm:pt modelId="{87BA9EEC-9771-4FC4-954C-206C472F5698}">
      <dgm:prSet custT="1"/>
      <dgm:spPr/>
      <dgm:t>
        <a:bodyPr/>
        <a:lstStyle/>
        <a:p>
          <a:pPr rtl="1"/>
          <a:r>
            <a:rPr lang="ar-SA" sz="4000" b="1" dirty="0" smtClean="0"/>
            <a:t>وبالنسبة لاسم ( </a:t>
          </a:r>
          <a:r>
            <a:rPr lang="ar-SA" sz="4000" b="1" dirty="0" smtClean="0">
              <a:solidFill>
                <a:schemeClr val="tx1"/>
              </a:solidFill>
            </a:rPr>
            <a:t>عمان</a:t>
          </a:r>
          <a:r>
            <a:rPr lang="ar-SA" sz="4000" b="1" dirty="0" smtClean="0"/>
            <a:t> ) فإنه ورد في هجرة القبائل العربية من مكان يطلق عليه </a:t>
          </a:r>
          <a:r>
            <a:rPr lang="ar-SA" sz="4000" b="1" u="sng" dirty="0" smtClean="0"/>
            <a:t>عمان في اليمن</a:t>
          </a:r>
        </a:p>
        <a:p>
          <a:pPr rtl="1"/>
          <a:r>
            <a:rPr lang="ar-SA" sz="4000" b="1" dirty="0" smtClean="0"/>
            <a:t>كما قيل أنها سميت بعمان نسبة إلى </a:t>
          </a:r>
        </a:p>
        <a:p>
          <a:pPr rtl="1"/>
          <a:r>
            <a:rPr lang="ar-SA" sz="4000" b="1" u="sng" dirty="0" smtClean="0"/>
            <a:t>عما ن بن إبراهيم الخليل عليه السلام، </a:t>
          </a:r>
          <a:r>
            <a:rPr lang="ar-SA" sz="4000" b="1" dirty="0" smtClean="0"/>
            <a:t>وقيل كذلك أنها سميت بهذا الاسم نسبة إلى </a:t>
          </a:r>
          <a:r>
            <a:rPr lang="ar-SA" sz="4000" b="1" u="sng" dirty="0" smtClean="0"/>
            <a:t>عمان بن سبأ بن يغثان بن إبراهيم</a:t>
          </a:r>
          <a:r>
            <a:rPr lang="ar-OM" sz="4000" b="1" dirty="0" smtClean="0"/>
            <a:t>.</a:t>
          </a:r>
          <a:endParaRPr lang="en-US" sz="4000" dirty="0"/>
        </a:p>
      </dgm:t>
    </dgm:pt>
    <dgm:pt modelId="{1512FF97-78D0-4386-A998-4329BBC6AD2D}" type="parTrans" cxnId="{448E1339-7A8B-4769-A3A0-FFEF9C3D905A}">
      <dgm:prSet/>
      <dgm:spPr/>
      <dgm:t>
        <a:bodyPr/>
        <a:lstStyle/>
        <a:p>
          <a:endParaRPr lang="en-US"/>
        </a:p>
      </dgm:t>
    </dgm:pt>
    <dgm:pt modelId="{1FC01C00-F525-455A-BB8C-29A7AA318FC2}" type="sibTrans" cxnId="{448E1339-7A8B-4769-A3A0-FFEF9C3D905A}">
      <dgm:prSet/>
      <dgm:spPr/>
      <dgm:t>
        <a:bodyPr/>
        <a:lstStyle/>
        <a:p>
          <a:endParaRPr lang="en-US"/>
        </a:p>
      </dgm:t>
    </dgm:pt>
    <dgm:pt modelId="{1A067749-5C94-4F5C-A26B-7872D9AF4869}" type="pres">
      <dgm:prSet presAssocID="{F0548FB1-D379-46E0-9A24-31639676DFB2}" presName="Name0" presStyleCnt="0">
        <dgm:presLayoutVars>
          <dgm:dir/>
          <dgm:resizeHandles val="exact"/>
        </dgm:presLayoutVars>
      </dgm:prSet>
      <dgm:spPr/>
      <dgm:t>
        <a:bodyPr/>
        <a:lstStyle/>
        <a:p>
          <a:endParaRPr lang="en-US"/>
        </a:p>
      </dgm:t>
    </dgm:pt>
    <dgm:pt modelId="{58AD115E-21EA-46E4-9117-E5005A24D15E}" type="pres">
      <dgm:prSet presAssocID="{9E60D458-1E8E-4AD6-9379-AC1F3F86DAFD}" presName="node" presStyleLbl="node1" presStyleIdx="0" presStyleCnt="4" custScaleY="111742">
        <dgm:presLayoutVars>
          <dgm:bulletEnabled val="1"/>
        </dgm:presLayoutVars>
      </dgm:prSet>
      <dgm:spPr/>
      <dgm:t>
        <a:bodyPr/>
        <a:lstStyle/>
        <a:p>
          <a:endParaRPr lang="en-US"/>
        </a:p>
      </dgm:t>
    </dgm:pt>
    <dgm:pt modelId="{8331C49A-EE69-43FE-A3D4-A109769D8B04}" type="pres">
      <dgm:prSet presAssocID="{012F6847-5CDF-45A8-AE37-3B2BA6445B12}" presName="sibTrans" presStyleLbl="sibTrans1D1" presStyleIdx="0" presStyleCnt="3"/>
      <dgm:spPr/>
      <dgm:t>
        <a:bodyPr/>
        <a:lstStyle/>
        <a:p>
          <a:endParaRPr lang="en-US"/>
        </a:p>
      </dgm:t>
    </dgm:pt>
    <dgm:pt modelId="{C801E96A-65A4-4395-90A0-DD4005B832AC}" type="pres">
      <dgm:prSet presAssocID="{012F6847-5CDF-45A8-AE37-3B2BA6445B12}" presName="connectorText" presStyleLbl="sibTrans1D1" presStyleIdx="0" presStyleCnt="3"/>
      <dgm:spPr/>
      <dgm:t>
        <a:bodyPr/>
        <a:lstStyle/>
        <a:p>
          <a:endParaRPr lang="en-US"/>
        </a:p>
      </dgm:t>
    </dgm:pt>
    <dgm:pt modelId="{5FD526E2-E441-401F-B2CF-6F517E9F17E6}" type="pres">
      <dgm:prSet presAssocID="{FFC08B79-9E24-489A-AD2D-D176E358C4EA}" presName="node" presStyleLbl="node1" presStyleIdx="1" presStyleCnt="4" custScaleX="108821">
        <dgm:presLayoutVars>
          <dgm:bulletEnabled val="1"/>
        </dgm:presLayoutVars>
      </dgm:prSet>
      <dgm:spPr/>
      <dgm:t>
        <a:bodyPr/>
        <a:lstStyle/>
        <a:p>
          <a:endParaRPr lang="en-US"/>
        </a:p>
      </dgm:t>
    </dgm:pt>
    <dgm:pt modelId="{4C7A7560-4D14-4C3C-82B5-0F866DF9F2BC}" type="pres">
      <dgm:prSet presAssocID="{2ACB789B-76B0-4F72-8C07-F1D605A9A627}" presName="sibTrans" presStyleLbl="sibTrans1D1" presStyleIdx="1" presStyleCnt="3"/>
      <dgm:spPr/>
      <dgm:t>
        <a:bodyPr/>
        <a:lstStyle/>
        <a:p>
          <a:endParaRPr lang="en-US"/>
        </a:p>
      </dgm:t>
    </dgm:pt>
    <dgm:pt modelId="{85841E05-A27F-43FD-AD76-B736020111C9}" type="pres">
      <dgm:prSet presAssocID="{2ACB789B-76B0-4F72-8C07-F1D605A9A627}" presName="connectorText" presStyleLbl="sibTrans1D1" presStyleIdx="1" presStyleCnt="3"/>
      <dgm:spPr/>
      <dgm:t>
        <a:bodyPr/>
        <a:lstStyle/>
        <a:p>
          <a:endParaRPr lang="en-US"/>
        </a:p>
      </dgm:t>
    </dgm:pt>
    <dgm:pt modelId="{774F03EF-416B-4FC2-8328-85CF44193F93}" type="pres">
      <dgm:prSet presAssocID="{5EE96689-32C8-401F-88E8-C358123424E3}" presName="node" presStyleLbl="node1" presStyleIdx="2" presStyleCnt="4">
        <dgm:presLayoutVars>
          <dgm:bulletEnabled val="1"/>
        </dgm:presLayoutVars>
      </dgm:prSet>
      <dgm:spPr/>
      <dgm:t>
        <a:bodyPr/>
        <a:lstStyle/>
        <a:p>
          <a:endParaRPr lang="en-US"/>
        </a:p>
      </dgm:t>
    </dgm:pt>
    <dgm:pt modelId="{9700328B-48C3-40EE-95B7-B9D07C625165}" type="pres">
      <dgm:prSet presAssocID="{21435FD6-A17C-4368-87BE-EF7CEEA24547}" presName="sibTrans" presStyleLbl="sibTrans1D1" presStyleIdx="2" presStyleCnt="3"/>
      <dgm:spPr/>
      <dgm:t>
        <a:bodyPr/>
        <a:lstStyle/>
        <a:p>
          <a:endParaRPr lang="en-US"/>
        </a:p>
      </dgm:t>
    </dgm:pt>
    <dgm:pt modelId="{658FF8F2-5900-4933-B063-75E24BD2EDDD}" type="pres">
      <dgm:prSet presAssocID="{21435FD6-A17C-4368-87BE-EF7CEEA24547}" presName="connectorText" presStyleLbl="sibTrans1D1" presStyleIdx="2" presStyleCnt="3"/>
      <dgm:spPr/>
      <dgm:t>
        <a:bodyPr/>
        <a:lstStyle/>
        <a:p>
          <a:endParaRPr lang="en-US"/>
        </a:p>
      </dgm:t>
    </dgm:pt>
    <dgm:pt modelId="{B10C53A7-A1ED-4047-A2BD-E106DBFB596B}" type="pres">
      <dgm:prSet presAssocID="{87BA9EEC-9771-4FC4-954C-206C472F5698}" presName="node" presStyleLbl="node1" presStyleIdx="3" presStyleCnt="4" custScaleY="118836">
        <dgm:presLayoutVars>
          <dgm:bulletEnabled val="1"/>
        </dgm:presLayoutVars>
      </dgm:prSet>
      <dgm:spPr/>
      <dgm:t>
        <a:bodyPr/>
        <a:lstStyle/>
        <a:p>
          <a:endParaRPr lang="en-US"/>
        </a:p>
      </dgm:t>
    </dgm:pt>
  </dgm:ptLst>
  <dgm:cxnLst>
    <dgm:cxn modelId="{448E1339-7A8B-4769-A3A0-FFEF9C3D905A}" srcId="{F0548FB1-D379-46E0-9A24-31639676DFB2}" destId="{87BA9EEC-9771-4FC4-954C-206C472F5698}" srcOrd="3" destOrd="0" parTransId="{1512FF97-78D0-4386-A998-4329BBC6AD2D}" sibTransId="{1FC01C00-F525-455A-BB8C-29A7AA318FC2}"/>
    <dgm:cxn modelId="{7D3ACAE4-5A12-4A0B-8031-7BF108DA5FE3}" srcId="{F0548FB1-D379-46E0-9A24-31639676DFB2}" destId="{FFC08B79-9E24-489A-AD2D-D176E358C4EA}" srcOrd="1" destOrd="0" parTransId="{CA1F392D-3D6B-4C36-BA6D-0C89E8AD375F}" sibTransId="{2ACB789B-76B0-4F72-8C07-F1D605A9A627}"/>
    <dgm:cxn modelId="{F012C60C-32D5-450A-9E19-B92613F12015}" srcId="{F0548FB1-D379-46E0-9A24-31639676DFB2}" destId="{5EE96689-32C8-401F-88E8-C358123424E3}" srcOrd="2" destOrd="0" parTransId="{F8B61267-3416-4D20-9094-3940A46BFC19}" sibTransId="{21435FD6-A17C-4368-87BE-EF7CEEA24547}"/>
    <dgm:cxn modelId="{67A713F2-8654-4B0E-ACF1-CDDEE4A8CF83}" type="presOf" srcId="{87BA9EEC-9771-4FC4-954C-206C472F5698}" destId="{B10C53A7-A1ED-4047-A2BD-E106DBFB596B}" srcOrd="0" destOrd="0" presId="urn:microsoft.com/office/officeart/2005/8/layout/bProcess3"/>
    <dgm:cxn modelId="{F1694134-F440-4BF6-823A-D74DF5A2A340}" type="presOf" srcId="{21435FD6-A17C-4368-87BE-EF7CEEA24547}" destId="{658FF8F2-5900-4933-B063-75E24BD2EDDD}" srcOrd="1" destOrd="0" presId="urn:microsoft.com/office/officeart/2005/8/layout/bProcess3"/>
    <dgm:cxn modelId="{DDE6B0DA-84B5-49E9-8D76-1C02F554A4DC}" type="presOf" srcId="{F0548FB1-D379-46E0-9A24-31639676DFB2}" destId="{1A067749-5C94-4F5C-A26B-7872D9AF4869}" srcOrd="0" destOrd="0" presId="urn:microsoft.com/office/officeart/2005/8/layout/bProcess3"/>
    <dgm:cxn modelId="{EB7DB8A6-1EC4-461F-AA76-4AC12000C87B}" type="presOf" srcId="{012F6847-5CDF-45A8-AE37-3B2BA6445B12}" destId="{8331C49A-EE69-43FE-A3D4-A109769D8B04}" srcOrd="0" destOrd="0" presId="urn:microsoft.com/office/officeart/2005/8/layout/bProcess3"/>
    <dgm:cxn modelId="{AB4E6C87-2170-4998-A568-0572AFB22DDD}" srcId="{F0548FB1-D379-46E0-9A24-31639676DFB2}" destId="{9E60D458-1E8E-4AD6-9379-AC1F3F86DAFD}" srcOrd="0" destOrd="0" parTransId="{0786E23D-C4AF-4DA4-ADD7-EC7BBB17F138}" sibTransId="{012F6847-5CDF-45A8-AE37-3B2BA6445B12}"/>
    <dgm:cxn modelId="{F5D0F054-F781-44B2-B968-4F88804F180D}" type="presOf" srcId="{21435FD6-A17C-4368-87BE-EF7CEEA24547}" destId="{9700328B-48C3-40EE-95B7-B9D07C625165}" srcOrd="0" destOrd="0" presId="urn:microsoft.com/office/officeart/2005/8/layout/bProcess3"/>
    <dgm:cxn modelId="{1FE1039C-D77E-417C-9F5D-D8D47CDB7482}" type="presOf" srcId="{5EE96689-32C8-401F-88E8-C358123424E3}" destId="{774F03EF-416B-4FC2-8328-85CF44193F93}" srcOrd="0" destOrd="0" presId="urn:microsoft.com/office/officeart/2005/8/layout/bProcess3"/>
    <dgm:cxn modelId="{DD98B8DF-976A-4ECB-B4BA-E20DDE06E1BD}" type="presOf" srcId="{2ACB789B-76B0-4F72-8C07-F1D605A9A627}" destId="{4C7A7560-4D14-4C3C-82B5-0F866DF9F2BC}" srcOrd="0" destOrd="0" presId="urn:microsoft.com/office/officeart/2005/8/layout/bProcess3"/>
    <dgm:cxn modelId="{777CC161-2737-41EF-A388-D977AAF545F1}" type="presOf" srcId="{2ACB789B-76B0-4F72-8C07-F1D605A9A627}" destId="{85841E05-A27F-43FD-AD76-B736020111C9}" srcOrd="1" destOrd="0" presId="urn:microsoft.com/office/officeart/2005/8/layout/bProcess3"/>
    <dgm:cxn modelId="{D52A2F9C-536A-408A-9B8B-B322475076B9}" type="presOf" srcId="{9E60D458-1E8E-4AD6-9379-AC1F3F86DAFD}" destId="{58AD115E-21EA-46E4-9117-E5005A24D15E}" srcOrd="0" destOrd="0" presId="urn:microsoft.com/office/officeart/2005/8/layout/bProcess3"/>
    <dgm:cxn modelId="{3911D3EF-C024-4A50-AC22-B5537B9D8E07}" type="presOf" srcId="{012F6847-5CDF-45A8-AE37-3B2BA6445B12}" destId="{C801E96A-65A4-4395-90A0-DD4005B832AC}" srcOrd="1" destOrd="0" presId="urn:microsoft.com/office/officeart/2005/8/layout/bProcess3"/>
    <dgm:cxn modelId="{D80EB02D-DE27-42A0-80F6-8DE86AA12AC5}" type="presOf" srcId="{FFC08B79-9E24-489A-AD2D-D176E358C4EA}" destId="{5FD526E2-E441-401F-B2CF-6F517E9F17E6}" srcOrd="0" destOrd="0" presId="urn:microsoft.com/office/officeart/2005/8/layout/bProcess3"/>
    <dgm:cxn modelId="{6D504747-E00A-4DD1-8374-62EEFCFA6CF3}" type="presParOf" srcId="{1A067749-5C94-4F5C-A26B-7872D9AF4869}" destId="{58AD115E-21EA-46E4-9117-E5005A24D15E}" srcOrd="0" destOrd="0" presId="urn:microsoft.com/office/officeart/2005/8/layout/bProcess3"/>
    <dgm:cxn modelId="{B3AB03DB-C90F-45CF-AD9A-AC26EB267C07}" type="presParOf" srcId="{1A067749-5C94-4F5C-A26B-7872D9AF4869}" destId="{8331C49A-EE69-43FE-A3D4-A109769D8B04}" srcOrd="1" destOrd="0" presId="urn:microsoft.com/office/officeart/2005/8/layout/bProcess3"/>
    <dgm:cxn modelId="{483EED94-09B1-469E-A7E3-13EA7EF23FE2}" type="presParOf" srcId="{8331C49A-EE69-43FE-A3D4-A109769D8B04}" destId="{C801E96A-65A4-4395-90A0-DD4005B832AC}" srcOrd="0" destOrd="0" presId="urn:microsoft.com/office/officeart/2005/8/layout/bProcess3"/>
    <dgm:cxn modelId="{D39C291F-F8C2-4307-8F14-92D08B9D32F9}" type="presParOf" srcId="{1A067749-5C94-4F5C-A26B-7872D9AF4869}" destId="{5FD526E2-E441-401F-B2CF-6F517E9F17E6}" srcOrd="2" destOrd="0" presId="urn:microsoft.com/office/officeart/2005/8/layout/bProcess3"/>
    <dgm:cxn modelId="{652F7EE7-E53B-4783-81CD-C81A1F4B62CF}" type="presParOf" srcId="{1A067749-5C94-4F5C-A26B-7872D9AF4869}" destId="{4C7A7560-4D14-4C3C-82B5-0F866DF9F2BC}" srcOrd="3" destOrd="0" presId="urn:microsoft.com/office/officeart/2005/8/layout/bProcess3"/>
    <dgm:cxn modelId="{C13EC017-1C42-41D6-BD7D-C012FDC7A8A0}" type="presParOf" srcId="{4C7A7560-4D14-4C3C-82B5-0F866DF9F2BC}" destId="{85841E05-A27F-43FD-AD76-B736020111C9}" srcOrd="0" destOrd="0" presId="urn:microsoft.com/office/officeart/2005/8/layout/bProcess3"/>
    <dgm:cxn modelId="{0BD30CC3-7E3B-4C72-8F75-363DB56B529C}" type="presParOf" srcId="{1A067749-5C94-4F5C-A26B-7872D9AF4869}" destId="{774F03EF-416B-4FC2-8328-85CF44193F93}" srcOrd="4" destOrd="0" presId="urn:microsoft.com/office/officeart/2005/8/layout/bProcess3"/>
    <dgm:cxn modelId="{81866DD2-DC2B-40AF-B15D-5C7058E4E1B0}" type="presParOf" srcId="{1A067749-5C94-4F5C-A26B-7872D9AF4869}" destId="{9700328B-48C3-40EE-95B7-B9D07C625165}" srcOrd="5" destOrd="0" presId="urn:microsoft.com/office/officeart/2005/8/layout/bProcess3"/>
    <dgm:cxn modelId="{C5EB3AE0-4F79-4447-8194-7DEED662862C}" type="presParOf" srcId="{9700328B-48C3-40EE-95B7-B9D07C625165}" destId="{658FF8F2-5900-4933-B063-75E24BD2EDDD}" srcOrd="0" destOrd="0" presId="urn:microsoft.com/office/officeart/2005/8/layout/bProcess3"/>
    <dgm:cxn modelId="{29089CFA-B822-415C-BB60-8D3AEC517F07}" type="presParOf" srcId="{1A067749-5C94-4F5C-A26B-7872D9AF4869}" destId="{B10C53A7-A1ED-4047-A2BD-E106DBFB596B}" srcOrd="6"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24DFD4-683C-47BB-8E8F-61446AA0CA65}"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AFCCCC15-E9F0-474C-9748-C8DBA8348544}">
      <dgm:prSet custT="1"/>
      <dgm:spPr/>
      <dgm:t>
        <a:bodyPr/>
        <a:lstStyle/>
        <a:p>
          <a:pPr rtl="1"/>
          <a:r>
            <a:rPr lang="ar-SA" sz="5400" b="1" u="sng" dirty="0" smtClean="0">
              <a:solidFill>
                <a:schemeClr val="tx1"/>
              </a:solidFill>
            </a:rPr>
            <a:t>ثانيا</a:t>
          </a:r>
          <a:r>
            <a:rPr lang="ar-SA" sz="5400" b="1" u="sng" dirty="0" smtClean="0"/>
            <a:t> : في فترة ظهور الإسلام فقد كان العمانيون</a:t>
          </a:r>
          <a:r>
            <a:rPr lang="ar-SA" sz="5400" b="1" dirty="0" smtClean="0"/>
            <a:t> من أوائل الشعوب التي أسلمت طوعا، وعن قناعة .</a:t>
          </a:r>
        </a:p>
        <a:p>
          <a:pPr rtl="1"/>
          <a:r>
            <a:rPr lang="ar-SA" sz="5400" b="1" dirty="0" smtClean="0"/>
            <a:t> </a:t>
          </a:r>
          <a:r>
            <a:rPr lang="ar-SA" sz="5400" b="1" dirty="0" smtClean="0">
              <a:solidFill>
                <a:srgbClr val="FFFF00"/>
              </a:solidFill>
            </a:rPr>
            <a:t>وتذكر المصادر العمانية أن أول من أسلم من أهل عمان  مازن بن غضوبة</a:t>
          </a:r>
          <a:r>
            <a:rPr lang="ar-SA" sz="5400" b="1" dirty="0" smtClean="0"/>
            <a:t>. </a:t>
          </a:r>
        </a:p>
        <a:p>
          <a:pPr rtl="1"/>
          <a:r>
            <a:rPr lang="ar-SA" sz="5400" b="1" dirty="0" smtClean="0"/>
            <a:t>و</a:t>
          </a:r>
          <a:r>
            <a:rPr lang="ar-OM" sz="5400" b="1" dirty="0" smtClean="0"/>
            <a:t>قد </a:t>
          </a:r>
          <a:r>
            <a:rPr lang="ar-SA" sz="5400" b="1" dirty="0" smtClean="0"/>
            <a:t>ساهم العمانيون في نشر الدعوة الإسلامية، في شرق آسيا وشرق إفريقيا بشكل سلمي. </a:t>
          </a:r>
          <a:endParaRPr lang="en-US" sz="5400" dirty="0"/>
        </a:p>
      </dgm:t>
    </dgm:pt>
    <dgm:pt modelId="{8B82A2F1-6C0D-4886-92F7-DD4265B44FFF}" type="parTrans" cxnId="{51B19448-7B37-46F0-BDF8-810BD755EBB7}">
      <dgm:prSet/>
      <dgm:spPr/>
      <dgm:t>
        <a:bodyPr/>
        <a:lstStyle/>
        <a:p>
          <a:endParaRPr lang="en-US"/>
        </a:p>
      </dgm:t>
    </dgm:pt>
    <dgm:pt modelId="{C05CD611-C306-4D53-B5C0-9B0C93F43640}" type="sibTrans" cxnId="{51B19448-7B37-46F0-BDF8-810BD755EBB7}">
      <dgm:prSet/>
      <dgm:spPr/>
      <dgm:t>
        <a:bodyPr/>
        <a:lstStyle/>
        <a:p>
          <a:endParaRPr lang="en-US"/>
        </a:p>
      </dgm:t>
    </dgm:pt>
    <dgm:pt modelId="{68CD8813-4339-4EA7-9D12-23C39361473A}" type="pres">
      <dgm:prSet presAssocID="{1B24DFD4-683C-47BB-8E8F-61446AA0CA65}" presName="Name0" presStyleCnt="0">
        <dgm:presLayoutVars>
          <dgm:dir/>
          <dgm:resizeHandles val="exact"/>
        </dgm:presLayoutVars>
      </dgm:prSet>
      <dgm:spPr/>
      <dgm:t>
        <a:bodyPr/>
        <a:lstStyle/>
        <a:p>
          <a:endParaRPr lang="en-US"/>
        </a:p>
      </dgm:t>
    </dgm:pt>
    <dgm:pt modelId="{B1A1C1E1-2640-4681-8835-24478C9C976E}" type="pres">
      <dgm:prSet presAssocID="{AFCCCC15-E9F0-474C-9748-C8DBA8348544}" presName="node" presStyleLbl="node1" presStyleIdx="0" presStyleCnt="1" custScaleX="540185" custScaleY="309595">
        <dgm:presLayoutVars>
          <dgm:bulletEnabled val="1"/>
        </dgm:presLayoutVars>
      </dgm:prSet>
      <dgm:spPr/>
      <dgm:t>
        <a:bodyPr/>
        <a:lstStyle/>
        <a:p>
          <a:endParaRPr lang="en-US"/>
        </a:p>
      </dgm:t>
    </dgm:pt>
  </dgm:ptLst>
  <dgm:cxnLst>
    <dgm:cxn modelId="{51B19448-7B37-46F0-BDF8-810BD755EBB7}" srcId="{1B24DFD4-683C-47BB-8E8F-61446AA0CA65}" destId="{AFCCCC15-E9F0-474C-9748-C8DBA8348544}" srcOrd="0" destOrd="0" parTransId="{8B82A2F1-6C0D-4886-92F7-DD4265B44FFF}" sibTransId="{C05CD611-C306-4D53-B5C0-9B0C93F43640}"/>
    <dgm:cxn modelId="{3FFAFCAD-7CB1-469B-8528-102F4366434C}" type="presOf" srcId="{1B24DFD4-683C-47BB-8E8F-61446AA0CA65}" destId="{68CD8813-4339-4EA7-9D12-23C39361473A}" srcOrd="0" destOrd="0" presId="urn:microsoft.com/office/officeart/2005/8/layout/bProcess3"/>
    <dgm:cxn modelId="{D059398B-1B99-4682-B7AE-7C35622051B4}" type="presOf" srcId="{AFCCCC15-E9F0-474C-9748-C8DBA8348544}" destId="{B1A1C1E1-2640-4681-8835-24478C9C976E}" srcOrd="0" destOrd="0" presId="urn:microsoft.com/office/officeart/2005/8/layout/bProcess3"/>
    <dgm:cxn modelId="{82DD08AE-89B6-4FB5-BD74-C0416236301F}" type="presParOf" srcId="{68CD8813-4339-4EA7-9D12-23C39361473A}" destId="{B1A1C1E1-2640-4681-8835-24478C9C976E}" srcOrd="0"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F47CFEF-ACB1-417C-98C4-BDE21A8EEDA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FC60FDF-EB3B-4176-B433-9028D85065EB}">
      <dgm:prSet/>
      <dgm:spPr/>
      <dgm:t>
        <a:bodyPr/>
        <a:lstStyle/>
        <a:p>
          <a:pPr rtl="1"/>
          <a:r>
            <a:rPr lang="ar-SA" b="1" dirty="0" smtClean="0">
              <a:solidFill>
                <a:schemeClr val="tx1"/>
              </a:solidFill>
            </a:rPr>
            <a:t>ثالثا</a:t>
          </a:r>
          <a:r>
            <a:rPr lang="ar-SA" b="1" u="sng" dirty="0" smtClean="0">
              <a:solidFill>
                <a:schemeClr val="tx1"/>
              </a:solidFill>
            </a:rPr>
            <a:t> </a:t>
          </a:r>
          <a:r>
            <a:rPr lang="ar-SA" b="1" u="sng" dirty="0" smtClean="0"/>
            <a:t>: وعلى أثر سقوط </a:t>
          </a:r>
          <a:r>
            <a:rPr lang="ar-SA" b="1" u="sng" dirty="0" smtClean="0">
              <a:solidFill>
                <a:srgbClr val="FFFF00"/>
              </a:solidFill>
            </a:rPr>
            <a:t>دولة النباهنة </a:t>
          </a:r>
          <a:r>
            <a:rPr lang="ar-SA" b="1" u="sng" dirty="0" smtClean="0"/>
            <a:t>التي استمر </a:t>
          </a:r>
          <a:r>
            <a:rPr lang="ar-SA" b="1" dirty="0" smtClean="0"/>
            <a:t>حكمها حوالي خمسة قرون ( 1154 – 1624 ) عندما احتل البرتغاليون المنطقة  الساحلية من عمان، خصوصا الشريط الساحلي الممتد من مسقط حتى صحار عام 1507 م</a:t>
          </a:r>
        </a:p>
        <a:p>
          <a:pPr rtl="1"/>
          <a:endParaRPr lang="ar-SA" b="1" dirty="0" smtClean="0"/>
        </a:p>
        <a:p>
          <a:pPr rtl="1"/>
          <a:r>
            <a:rPr lang="ar-SA" b="1" dirty="0" smtClean="0"/>
            <a:t>قامت </a:t>
          </a:r>
          <a:r>
            <a:rPr lang="ar-SA" b="1" u="sng" dirty="0" smtClean="0">
              <a:solidFill>
                <a:srgbClr val="FFFF00"/>
              </a:solidFill>
            </a:rPr>
            <a:t>دولة اليعاربة</a:t>
          </a:r>
          <a:r>
            <a:rPr lang="ar-SA" b="1" dirty="0" smtClean="0">
              <a:solidFill>
                <a:srgbClr val="FFFF00"/>
              </a:solidFill>
            </a:rPr>
            <a:t> </a:t>
          </a:r>
          <a:r>
            <a:rPr lang="ar-SA" b="1" dirty="0" smtClean="0"/>
            <a:t>التي أسسها </a:t>
          </a:r>
          <a:r>
            <a:rPr lang="ar-SA" b="1" dirty="0" smtClean="0">
              <a:solidFill>
                <a:srgbClr val="FFFF00"/>
              </a:solidFill>
            </a:rPr>
            <a:t>1</a:t>
          </a:r>
          <a:r>
            <a:rPr lang="ar-SA" b="1" u="sng" dirty="0" smtClean="0">
              <a:solidFill>
                <a:srgbClr val="FFFF00"/>
              </a:solidFill>
            </a:rPr>
            <a:t>ناصر بن مرشد اليعربي</a:t>
          </a:r>
          <a:r>
            <a:rPr lang="ar-SA" b="1" dirty="0" smtClean="0">
              <a:solidFill>
                <a:srgbClr val="FFFF00"/>
              </a:solidFill>
            </a:rPr>
            <a:t> </a:t>
          </a:r>
          <a:r>
            <a:rPr lang="ar-SA" b="1" dirty="0" smtClean="0"/>
            <a:t>عام 1624 م، الذي قام بدور بارز في توحيد العمانيين، وطرد البرتغاليين </a:t>
          </a:r>
        </a:p>
        <a:p>
          <a:pPr rtl="1"/>
          <a:r>
            <a:rPr lang="ar-SA" b="1" dirty="0" smtClean="0"/>
            <a:t> وجاء من بعده </a:t>
          </a:r>
          <a:r>
            <a:rPr lang="ar-SA" b="1" u="sng" dirty="0" smtClean="0"/>
            <a:t>الإمام </a:t>
          </a:r>
          <a:r>
            <a:rPr lang="ar-SA" b="1" u="sng" dirty="0" smtClean="0">
              <a:solidFill>
                <a:srgbClr val="FFFF00"/>
              </a:solidFill>
            </a:rPr>
            <a:t>2سلطان بن سيف بن ناصر بن مرشد اليعربي</a:t>
          </a:r>
          <a:r>
            <a:rPr lang="ar-SA" b="1" dirty="0" smtClean="0">
              <a:solidFill>
                <a:srgbClr val="FFFF00"/>
              </a:solidFill>
            </a:rPr>
            <a:t> </a:t>
          </a:r>
          <a:r>
            <a:rPr lang="ar-SA" b="1" dirty="0" smtClean="0"/>
            <a:t>الذي حارب البرتغاليين حتى تمكن من تحرير مسقط عام 1650 م فقد كانت البلاد في صراعات مع البرتغاليين من جهة، وتنافس مع الفرس والحملات الأوروبية التي ظهرت في ميدان المنافسة ( بريطانيا و فرنسا وهولندا ) من جهة أخرى</a:t>
          </a:r>
        </a:p>
        <a:p>
          <a:pPr rtl="1"/>
          <a:endParaRPr lang="ar-SA" b="1" dirty="0" smtClean="0">
            <a:solidFill>
              <a:schemeClr val="bg1"/>
            </a:solidFill>
          </a:endParaRPr>
        </a:p>
        <a:p>
          <a:pPr rtl="1"/>
          <a:r>
            <a:rPr lang="ar-SA" b="1" dirty="0" smtClean="0">
              <a:solidFill>
                <a:schemeClr val="bg1"/>
              </a:solidFill>
            </a:rPr>
            <a:t>من بعده تولى الحكم ابنيه </a:t>
          </a:r>
          <a:r>
            <a:rPr lang="ar-SA" b="1" dirty="0" smtClean="0">
              <a:solidFill>
                <a:srgbClr val="FFFF00"/>
              </a:solidFill>
            </a:rPr>
            <a:t>3بلعرب 4</a:t>
          </a:r>
          <a:r>
            <a:rPr lang="ar-SA" b="1" dirty="0" smtClean="0">
              <a:solidFill>
                <a:schemeClr val="bg1"/>
              </a:solidFill>
            </a:rPr>
            <a:t>ثم</a:t>
          </a:r>
          <a:r>
            <a:rPr lang="ar-SA" b="1" dirty="0" smtClean="0">
              <a:solidFill>
                <a:srgbClr val="FFFF00"/>
              </a:solidFill>
            </a:rPr>
            <a:t> وسيف بن سلطان الملقب (بقيد الارض) </a:t>
          </a:r>
          <a:r>
            <a:rPr lang="ar-SA" b="1" dirty="0" smtClean="0">
              <a:solidFill>
                <a:schemeClr val="bg1"/>
              </a:solidFill>
            </a:rPr>
            <a:t>نظرا لان عمان في عهده ازدهرت واستقرت في جميع الجوانب وحافظ على الدولة وممتلكاتها واراضيها</a:t>
          </a:r>
        </a:p>
        <a:p>
          <a:pPr rtl="1"/>
          <a:endParaRPr lang="ar-SA" b="1" dirty="0" smtClean="0"/>
        </a:p>
        <a:p>
          <a:pPr rtl="1"/>
          <a:r>
            <a:rPr lang="ar-SA" b="1" dirty="0" smtClean="0"/>
            <a:t> وهذا بلا شك قد انعكس على تطور الجوانب الثقافية والعلمية للشعب العماني. </a:t>
          </a:r>
          <a:endParaRPr lang="en-US" dirty="0"/>
        </a:p>
      </dgm:t>
    </dgm:pt>
    <dgm:pt modelId="{3C11E54B-3F96-4258-8393-509BD56AF273}" type="parTrans" cxnId="{4820AE2D-C827-4052-9C66-79FF36464C3B}">
      <dgm:prSet/>
      <dgm:spPr/>
      <dgm:t>
        <a:bodyPr/>
        <a:lstStyle/>
        <a:p>
          <a:endParaRPr lang="en-US"/>
        </a:p>
      </dgm:t>
    </dgm:pt>
    <dgm:pt modelId="{B1CB5F26-8A37-4534-8FC2-0B843F26645D}" type="sibTrans" cxnId="{4820AE2D-C827-4052-9C66-79FF36464C3B}">
      <dgm:prSet/>
      <dgm:spPr/>
      <dgm:t>
        <a:bodyPr/>
        <a:lstStyle/>
        <a:p>
          <a:endParaRPr lang="en-US"/>
        </a:p>
      </dgm:t>
    </dgm:pt>
    <dgm:pt modelId="{1AE43F81-4577-4CAD-B18A-16E03DF9554F}" type="pres">
      <dgm:prSet presAssocID="{DF47CFEF-ACB1-417C-98C4-BDE21A8EEDA6}" presName="linear" presStyleCnt="0">
        <dgm:presLayoutVars>
          <dgm:animLvl val="lvl"/>
          <dgm:resizeHandles val="exact"/>
        </dgm:presLayoutVars>
      </dgm:prSet>
      <dgm:spPr/>
      <dgm:t>
        <a:bodyPr/>
        <a:lstStyle/>
        <a:p>
          <a:endParaRPr lang="en-US"/>
        </a:p>
      </dgm:t>
    </dgm:pt>
    <dgm:pt modelId="{2141E5DF-D723-4E38-919F-935FEEADB11D}" type="pres">
      <dgm:prSet presAssocID="{3FC60FDF-EB3B-4176-B433-9028D85065EB}" presName="parentText" presStyleLbl="node1" presStyleIdx="0" presStyleCnt="1">
        <dgm:presLayoutVars>
          <dgm:chMax val="0"/>
          <dgm:bulletEnabled val="1"/>
        </dgm:presLayoutVars>
      </dgm:prSet>
      <dgm:spPr/>
      <dgm:t>
        <a:bodyPr/>
        <a:lstStyle/>
        <a:p>
          <a:endParaRPr lang="en-US"/>
        </a:p>
      </dgm:t>
    </dgm:pt>
  </dgm:ptLst>
  <dgm:cxnLst>
    <dgm:cxn modelId="{4820AE2D-C827-4052-9C66-79FF36464C3B}" srcId="{DF47CFEF-ACB1-417C-98C4-BDE21A8EEDA6}" destId="{3FC60FDF-EB3B-4176-B433-9028D85065EB}" srcOrd="0" destOrd="0" parTransId="{3C11E54B-3F96-4258-8393-509BD56AF273}" sibTransId="{B1CB5F26-8A37-4534-8FC2-0B843F26645D}"/>
    <dgm:cxn modelId="{27A1CC6A-850C-465B-A573-B44DED44CA73}" type="presOf" srcId="{DF47CFEF-ACB1-417C-98C4-BDE21A8EEDA6}" destId="{1AE43F81-4577-4CAD-B18A-16E03DF9554F}" srcOrd="0" destOrd="0" presId="urn:microsoft.com/office/officeart/2005/8/layout/vList2"/>
    <dgm:cxn modelId="{6DE0E9AC-DCBC-4541-BED5-6B527FC112B9}" type="presOf" srcId="{3FC60FDF-EB3B-4176-B433-9028D85065EB}" destId="{2141E5DF-D723-4E38-919F-935FEEADB11D}" srcOrd="0" destOrd="0" presId="urn:microsoft.com/office/officeart/2005/8/layout/vList2"/>
    <dgm:cxn modelId="{B0DE0B8F-A7DC-42D9-8B00-C6FEE19B4D0E}" type="presParOf" srcId="{1AE43F81-4577-4CAD-B18A-16E03DF9554F}" destId="{2141E5DF-D723-4E38-919F-935FEEADB11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D40FD2-78C7-4DBD-B6A9-B6B1F1BF5553}"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8CFE18A2-EAF2-47BF-A75A-5E46FA4EB011}">
      <dgm:prSet custT="1"/>
      <dgm:spPr/>
      <dgm:t>
        <a:bodyPr/>
        <a:lstStyle/>
        <a:p>
          <a:pPr rtl="1"/>
          <a:r>
            <a:rPr lang="ar-SA" sz="4400" b="1" u="sng" dirty="0" smtClean="0">
              <a:solidFill>
                <a:schemeClr val="tx1"/>
              </a:solidFill>
            </a:rPr>
            <a:t>رابعا</a:t>
          </a:r>
          <a:r>
            <a:rPr lang="ar-SA" sz="4400" b="1" u="sng" dirty="0" smtClean="0"/>
            <a:t> : وفي نهاية دولة اليعاربة انقسمت البلاد </a:t>
          </a:r>
          <a:r>
            <a:rPr lang="ar-SA" sz="4400" b="1" dirty="0" smtClean="0"/>
            <a:t>وعادت الحروب الأهلية التي استمرت لأكثر من 18عاما حتى تولى </a:t>
          </a:r>
          <a:r>
            <a:rPr lang="ar-SA" sz="4400" b="1" u="sng" dirty="0" smtClean="0">
              <a:solidFill>
                <a:srgbClr val="FFFF00"/>
              </a:solidFill>
            </a:rPr>
            <a:t>الإمام أحمد بن سعيد</a:t>
          </a:r>
          <a:r>
            <a:rPr lang="ar-SA" sz="4400" b="1" dirty="0" smtClean="0">
              <a:solidFill>
                <a:srgbClr val="FFFF00"/>
              </a:solidFill>
            </a:rPr>
            <a:t> </a:t>
          </a:r>
          <a:r>
            <a:rPr lang="ar-SA" sz="4400" b="1" dirty="0" smtClean="0"/>
            <a:t>في منتصف القرن السابع عشر الميلادي الحكم في عمان</a:t>
          </a:r>
        </a:p>
        <a:p>
          <a:pPr rtl="1"/>
          <a:r>
            <a:rPr lang="ar-SA" sz="4400" b="1" dirty="0" smtClean="0"/>
            <a:t>وهو يعد المؤسس الأول </a:t>
          </a:r>
          <a:r>
            <a:rPr lang="ar-SA" sz="4400" b="1" u="sng" dirty="0" smtClean="0">
              <a:solidFill>
                <a:srgbClr val="FFFF00"/>
              </a:solidFill>
            </a:rPr>
            <a:t>للدولة البوسعيدية</a:t>
          </a:r>
          <a:r>
            <a:rPr lang="ar-SA" sz="4400" b="1" dirty="0" smtClean="0">
              <a:solidFill>
                <a:srgbClr val="FFFF00"/>
              </a:solidFill>
            </a:rPr>
            <a:t> </a:t>
          </a:r>
          <a:r>
            <a:rPr lang="ar-SA" sz="4400" b="1" dirty="0" smtClean="0"/>
            <a:t>وقد استطاع أن يوحد البلاد </a:t>
          </a:r>
          <a:r>
            <a:rPr lang="ar-SA" sz="4400" b="1" u="sng" dirty="0" smtClean="0"/>
            <a:t>ويوجد منها قوة ضاربة</a:t>
          </a:r>
          <a:r>
            <a:rPr lang="ar-SA" sz="4400" b="1" dirty="0" smtClean="0"/>
            <a:t> نجحت في طرد الفرس وإجلائهم من عمان. </a:t>
          </a:r>
          <a:endParaRPr lang="en-US" sz="4400" dirty="0"/>
        </a:p>
      </dgm:t>
    </dgm:pt>
    <dgm:pt modelId="{C4E5560D-007B-4F42-87EA-E13CAF3E9DA7}" type="parTrans" cxnId="{790E19E6-03AD-4027-BA00-3CBDAF0A1200}">
      <dgm:prSet/>
      <dgm:spPr/>
      <dgm:t>
        <a:bodyPr/>
        <a:lstStyle/>
        <a:p>
          <a:endParaRPr lang="en-US"/>
        </a:p>
      </dgm:t>
    </dgm:pt>
    <dgm:pt modelId="{AB2A9172-9024-46DB-8E2D-D41FB0F7774E}" type="sibTrans" cxnId="{790E19E6-03AD-4027-BA00-3CBDAF0A1200}">
      <dgm:prSet/>
      <dgm:spPr/>
      <dgm:t>
        <a:bodyPr/>
        <a:lstStyle/>
        <a:p>
          <a:endParaRPr lang="en-US"/>
        </a:p>
      </dgm:t>
    </dgm:pt>
    <dgm:pt modelId="{539C111F-2735-4822-B88C-5BADC835795A}">
      <dgm:prSet custT="1"/>
      <dgm:spPr/>
      <dgm:t>
        <a:bodyPr/>
        <a:lstStyle/>
        <a:p>
          <a:pPr rtl="1"/>
          <a:r>
            <a:rPr lang="ar-SA" sz="4400" b="1" u="sng" dirty="0" smtClean="0">
              <a:solidFill>
                <a:schemeClr val="tx1"/>
              </a:solidFill>
            </a:rPr>
            <a:t>خامسا</a:t>
          </a:r>
          <a:r>
            <a:rPr lang="ar-SA" sz="4400" b="1" u="sng" dirty="0" smtClean="0"/>
            <a:t> : وفي عام (  1844 – 1885 م ) تولى </a:t>
          </a:r>
          <a:r>
            <a:rPr lang="ar-SA" sz="4400" b="1" dirty="0" smtClean="0"/>
            <a:t>الحكم في عمان </a:t>
          </a:r>
        </a:p>
        <a:p>
          <a:pPr rtl="1"/>
          <a:r>
            <a:rPr lang="ar-SA" sz="4400" b="1" u="sng" dirty="0" smtClean="0">
              <a:solidFill>
                <a:srgbClr val="FFFF00"/>
              </a:solidFill>
            </a:rPr>
            <a:t>السيد سعيد بن سلطان( العصر الذهبي لعمان انذاك )</a:t>
          </a:r>
          <a:endParaRPr lang="ar-SA" sz="4400" b="1" dirty="0" smtClean="0">
            <a:solidFill>
              <a:srgbClr val="FFFF00"/>
            </a:solidFill>
          </a:endParaRPr>
        </a:p>
        <a:p>
          <a:pPr rtl="1"/>
          <a:r>
            <a:rPr lang="ar-SA" sz="4400" b="1" dirty="0" smtClean="0"/>
            <a:t>حيث ازدهرت البلاد في عهده، وكون أسطولا بحريا قويا، واستطاع تأسيس علاقات طيبة مع العديد من الدول تجاوزت منطقة الخليج شرقا إلى الصين، وغربا إلى الولايات المتحدة الأمريكية</a:t>
          </a:r>
        </a:p>
        <a:p>
          <a:pPr rtl="1"/>
          <a:r>
            <a:rPr lang="ar-SA" sz="4400" b="1" dirty="0" smtClean="0"/>
            <a:t> </a:t>
          </a:r>
          <a:r>
            <a:rPr lang="ar-SA" sz="4400" b="1" u="sng" dirty="0" smtClean="0"/>
            <a:t>حيث وصلت في عهده أول بعثة عمانية إلى الولايات المتحدة الأمريكية</a:t>
          </a:r>
          <a:r>
            <a:rPr lang="ar-SA" sz="4400" b="1" dirty="0" smtClean="0"/>
            <a:t>.</a:t>
          </a:r>
          <a:endParaRPr lang="en-US" sz="4400" dirty="0"/>
        </a:p>
      </dgm:t>
    </dgm:pt>
    <dgm:pt modelId="{3102B1EA-DD95-452D-AACE-8CF76EAEAD13}" type="parTrans" cxnId="{00352A85-6508-414B-B0EC-FA661456F6C7}">
      <dgm:prSet/>
      <dgm:spPr/>
      <dgm:t>
        <a:bodyPr/>
        <a:lstStyle/>
        <a:p>
          <a:endParaRPr lang="en-US"/>
        </a:p>
      </dgm:t>
    </dgm:pt>
    <dgm:pt modelId="{0F396AA3-F0A0-4D17-82AD-748BDFF9ABCF}" type="sibTrans" cxnId="{00352A85-6508-414B-B0EC-FA661456F6C7}">
      <dgm:prSet/>
      <dgm:spPr/>
      <dgm:t>
        <a:bodyPr/>
        <a:lstStyle/>
        <a:p>
          <a:endParaRPr lang="en-US"/>
        </a:p>
      </dgm:t>
    </dgm:pt>
    <dgm:pt modelId="{F65EEAF1-961E-4060-818A-72840117BF57}" type="pres">
      <dgm:prSet presAssocID="{44D40FD2-78C7-4DBD-B6A9-B6B1F1BF5553}" presName="Name0" presStyleCnt="0">
        <dgm:presLayoutVars>
          <dgm:dir/>
          <dgm:resizeHandles val="exact"/>
        </dgm:presLayoutVars>
      </dgm:prSet>
      <dgm:spPr/>
      <dgm:t>
        <a:bodyPr/>
        <a:lstStyle/>
        <a:p>
          <a:endParaRPr lang="en-US"/>
        </a:p>
      </dgm:t>
    </dgm:pt>
    <dgm:pt modelId="{2F02A0EB-C004-4B73-A622-B55EB6895A9E}" type="pres">
      <dgm:prSet presAssocID="{8CFE18A2-EAF2-47BF-A75A-5E46FA4EB011}" presName="node" presStyleLbl="node1" presStyleIdx="0" presStyleCnt="2" custScaleX="141211">
        <dgm:presLayoutVars>
          <dgm:bulletEnabled val="1"/>
        </dgm:presLayoutVars>
      </dgm:prSet>
      <dgm:spPr/>
      <dgm:t>
        <a:bodyPr/>
        <a:lstStyle/>
        <a:p>
          <a:endParaRPr lang="en-US"/>
        </a:p>
      </dgm:t>
    </dgm:pt>
    <dgm:pt modelId="{28AF773B-BB4E-43EC-BBCC-8007DD58FF78}" type="pres">
      <dgm:prSet presAssocID="{AB2A9172-9024-46DB-8E2D-D41FB0F7774E}" presName="sibTrans" presStyleLbl="sibTrans1D1" presStyleIdx="0" presStyleCnt="1"/>
      <dgm:spPr/>
      <dgm:t>
        <a:bodyPr/>
        <a:lstStyle/>
        <a:p>
          <a:endParaRPr lang="en-US"/>
        </a:p>
      </dgm:t>
    </dgm:pt>
    <dgm:pt modelId="{0931C192-7CC8-4B5F-A663-4570881FA755}" type="pres">
      <dgm:prSet presAssocID="{AB2A9172-9024-46DB-8E2D-D41FB0F7774E}" presName="connectorText" presStyleLbl="sibTrans1D1" presStyleIdx="0" presStyleCnt="1"/>
      <dgm:spPr/>
      <dgm:t>
        <a:bodyPr/>
        <a:lstStyle/>
        <a:p>
          <a:endParaRPr lang="en-US"/>
        </a:p>
      </dgm:t>
    </dgm:pt>
    <dgm:pt modelId="{D2C51F57-8374-4270-AFD0-3E5C2C6428C5}" type="pres">
      <dgm:prSet presAssocID="{539C111F-2735-4822-B88C-5BADC835795A}" presName="node" presStyleLbl="node1" presStyleIdx="1" presStyleCnt="2" custAng="0" custScaleX="143884" custScaleY="99983">
        <dgm:presLayoutVars>
          <dgm:bulletEnabled val="1"/>
        </dgm:presLayoutVars>
      </dgm:prSet>
      <dgm:spPr/>
      <dgm:t>
        <a:bodyPr/>
        <a:lstStyle/>
        <a:p>
          <a:endParaRPr lang="en-US"/>
        </a:p>
      </dgm:t>
    </dgm:pt>
  </dgm:ptLst>
  <dgm:cxnLst>
    <dgm:cxn modelId="{D97B450A-0902-411E-A6AA-D8253E92E3B8}" type="presOf" srcId="{AB2A9172-9024-46DB-8E2D-D41FB0F7774E}" destId="{0931C192-7CC8-4B5F-A663-4570881FA755}" srcOrd="1" destOrd="0" presId="urn:microsoft.com/office/officeart/2005/8/layout/bProcess3"/>
    <dgm:cxn modelId="{00352A85-6508-414B-B0EC-FA661456F6C7}" srcId="{44D40FD2-78C7-4DBD-B6A9-B6B1F1BF5553}" destId="{539C111F-2735-4822-B88C-5BADC835795A}" srcOrd="1" destOrd="0" parTransId="{3102B1EA-DD95-452D-AACE-8CF76EAEAD13}" sibTransId="{0F396AA3-F0A0-4D17-82AD-748BDFF9ABCF}"/>
    <dgm:cxn modelId="{AB1A9D9E-96BB-4AB6-9B15-E41C19F9EFEF}" type="presOf" srcId="{AB2A9172-9024-46DB-8E2D-D41FB0F7774E}" destId="{28AF773B-BB4E-43EC-BBCC-8007DD58FF78}" srcOrd="0" destOrd="0" presId="urn:microsoft.com/office/officeart/2005/8/layout/bProcess3"/>
    <dgm:cxn modelId="{253730B4-7DC7-4F51-B46D-7F5E241B718A}" type="presOf" srcId="{44D40FD2-78C7-4DBD-B6A9-B6B1F1BF5553}" destId="{F65EEAF1-961E-4060-818A-72840117BF57}" srcOrd="0" destOrd="0" presId="urn:microsoft.com/office/officeart/2005/8/layout/bProcess3"/>
    <dgm:cxn modelId="{790E19E6-03AD-4027-BA00-3CBDAF0A1200}" srcId="{44D40FD2-78C7-4DBD-B6A9-B6B1F1BF5553}" destId="{8CFE18A2-EAF2-47BF-A75A-5E46FA4EB011}" srcOrd="0" destOrd="0" parTransId="{C4E5560D-007B-4F42-87EA-E13CAF3E9DA7}" sibTransId="{AB2A9172-9024-46DB-8E2D-D41FB0F7774E}"/>
    <dgm:cxn modelId="{53144A8C-98FC-48A7-9D7D-368FC6127EBC}" type="presOf" srcId="{8CFE18A2-EAF2-47BF-A75A-5E46FA4EB011}" destId="{2F02A0EB-C004-4B73-A622-B55EB6895A9E}" srcOrd="0" destOrd="0" presId="urn:microsoft.com/office/officeart/2005/8/layout/bProcess3"/>
    <dgm:cxn modelId="{595F88BF-E375-4928-BC11-561CB1E3C171}" type="presOf" srcId="{539C111F-2735-4822-B88C-5BADC835795A}" destId="{D2C51F57-8374-4270-AFD0-3E5C2C6428C5}" srcOrd="0" destOrd="0" presId="urn:microsoft.com/office/officeart/2005/8/layout/bProcess3"/>
    <dgm:cxn modelId="{3A49E401-351E-4B5D-9C4E-C0B89D4BD1F3}" type="presParOf" srcId="{F65EEAF1-961E-4060-818A-72840117BF57}" destId="{2F02A0EB-C004-4B73-A622-B55EB6895A9E}" srcOrd="0" destOrd="0" presId="urn:microsoft.com/office/officeart/2005/8/layout/bProcess3"/>
    <dgm:cxn modelId="{47A603E9-3586-437B-91F7-2506241E1DFF}" type="presParOf" srcId="{F65EEAF1-961E-4060-818A-72840117BF57}" destId="{28AF773B-BB4E-43EC-BBCC-8007DD58FF78}" srcOrd="1" destOrd="0" presId="urn:microsoft.com/office/officeart/2005/8/layout/bProcess3"/>
    <dgm:cxn modelId="{D163A002-8F21-4CFC-AB0D-BDCD411C6310}" type="presParOf" srcId="{28AF773B-BB4E-43EC-BBCC-8007DD58FF78}" destId="{0931C192-7CC8-4B5F-A663-4570881FA755}" srcOrd="0" destOrd="0" presId="urn:microsoft.com/office/officeart/2005/8/layout/bProcess3"/>
    <dgm:cxn modelId="{C23ECA8F-39D4-44EA-BD05-A67F60D27D9E}" type="presParOf" srcId="{F65EEAF1-961E-4060-818A-72840117BF57}" destId="{D2C51F57-8374-4270-AFD0-3E5C2C6428C5}" srcOrd="2"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A7A1112-B94D-42E4-866B-980A8E74C8A1}"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B520AF66-7BB1-4CF8-AE58-7ADCF130E2B2}">
      <dgm:prSet/>
      <dgm:spPr/>
      <dgm:t>
        <a:bodyPr/>
        <a:lstStyle/>
        <a:p>
          <a:pPr rtl="1"/>
          <a:r>
            <a:rPr lang="ar-SA" b="1" dirty="0" smtClean="0">
              <a:solidFill>
                <a:schemeClr val="bg1"/>
              </a:solidFill>
            </a:rPr>
            <a:t>وتجمع المصادر العربية والأوروبية على أن </a:t>
          </a:r>
        </a:p>
        <a:p>
          <a:pPr rtl="1"/>
          <a:r>
            <a:rPr lang="ar-SA" b="1" u="sng" dirty="0" smtClean="0">
              <a:solidFill>
                <a:srgbClr val="FFFF00"/>
              </a:solidFill>
            </a:rPr>
            <a:t>الثمانين</a:t>
          </a:r>
          <a:r>
            <a:rPr lang="ar-SA" b="1" u="sng" dirty="0" smtClean="0">
              <a:solidFill>
                <a:schemeClr val="bg1"/>
              </a:solidFill>
            </a:rPr>
            <a:t> عاما الأولى من حكم البوسعيديين</a:t>
          </a:r>
        </a:p>
        <a:p>
          <a:pPr rtl="1"/>
          <a:r>
            <a:rPr lang="ar-SA" b="1" dirty="0" smtClean="0">
              <a:solidFill>
                <a:schemeClr val="bg1"/>
              </a:solidFill>
            </a:rPr>
            <a:t> تميزت بالازدهار الشديد في النواحي الاقتصادية والسياسية والعسكرية</a:t>
          </a:r>
          <a:r>
            <a:rPr lang="ar-OM" b="1" dirty="0" smtClean="0">
              <a:solidFill>
                <a:schemeClr val="bg1"/>
              </a:solidFill>
            </a:rPr>
            <a:t>.</a:t>
          </a:r>
          <a:endParaRPr lang="en-US" dirty="0">
            <a:solidFill>
              <a:schemeClr val="bg1"/>
            </a:solidFill>
          </a:endParaRPr>
        </a:p>
      </dgm:t>
    </dgm:pt>
    <dgm:pt modelId="{CF2A6138-6B7F-40BF-83B3-9F3E97D30B5D}" type="parTrans" cxnId="{056E17C1-0DE5-461D-A8E9-3A30B616354B}">
      <dgm:prSet/>
      <dgm:spPr/>
      <dgm:t>
        <a:bodyPr/>
        <a:lstStyle/>
        <a:p>
          <a:endParaRPr lang="en-US"/>
        </a:p>
      </dgm:t>
    </dgm:pt>
    <dgm:pt modelId="{F5293AFE-2F35-48D2-B78E-1D9A53E059DD}" type="sibTrans" cxnId="{056E17C1-0DE5-461D-A8E9-3A30B616354B}">
      <dgm:prSet/>
      <dgm:spPr/>
      <dgm:t>
        <a:bodyPr/>
        <a:lstStyle/>
        <a:p>
          <a:endParaRPr lang="en-US"/>
        </a:p>
      </dgm:t>
    </dgm:pt>
    <dgm:pt modelId="{C4C2F3E9-F819-46F6-9A64-86BC6550771E}" type="pres">
      <dgm:prSet presAssocID="{8A7A1112-B94D-42E4-866B-980A8E74C8A1}" presName="cycle" presStyleCnt="0">
        <dgm:presLayoutVars>
          <dgm:dir/>
          <dgm:resizeHandles val="exact"/>
        </dgm:presLayoutVars>
      </dgm:prSet>
      <dgm:spPr/>
      <dgm:t>
        <a:bodyPr/>
        <a:lstStyle/>
        <a:p>
          <a:endParaRPr lang="en-US"/>
        </a:p>
      </dgm:t>
    </dgm:pt>
    <dgm:pt modelId="{36927FA0-3093-4A39-AADF-77BE145C8688}" type="pres">
      <dgm:prSet presAssocID="{B520AF66-7BB1-4CF8-AE58-7ADCF130E2B2}" presName="node" presStyleLbl="node1" presStyleIdx="0" presStyleCnt="1" custScaleX="133507">
        <dgm:presLayoutVars>
          <dgm:bulletEnabled val="1"/>
        </dgm:presLayoutVars>
      </dgm:prSet>
      <dgm:spPr/>
      <dgm:t>
        <a:bodyPr/>
        <a:lstStyle/>
        <a:p>
          <a:endParaRPr lang="en-US"/>
        </a:p>
      </dgm:t>
    </dgm:pt>
  </dgm:ptLst>
  <dgm:cxnLst>
    <dgm:cxn modelId="{68FCB125-3CFA-4F41-A581-A68F1306B40F}" type="presOf" srcId="{B520AF66-7BB1-4CF8-AE58-7ADCF130E2B2}" destId="{36927FA0-3093-4A39-AADF-77BE145C8688}" srcOrd="0" destOrd="0" presId="urn:microsoft.com/office/officeart/2005/8/layout/cycle2"/>
    <dgm:cxn modelId="{1B293DA1-BD00-4D71-8536-931664D58426}" type="presOf" srcId="{8A7A1112-B94D-42E4-866B-980A8E74C8A1}" destId="{C4C2F3E9-F819-46F6-9A64-86BC6550771E}" srcOrd="0" destOrd="0" presId="urn:microsoft.com/office/officeart/2005/8/layout/cycle2"/>
    <dgm:cxn modelId="{056E17C1-0DE5-461D-A8E9-3A30B616354B}" srcId="{8A7A1112-B94D-42E4-866B-980A8E74C8A1}" destId="{B520AF66-7BB1-4CF8-AE58-7ADCF130E2B2}" srcOrd="0" destOrd="0" parTransId="{CF2A6138-6B7F-40BF-83B3-9F3E97D30B5D}" sibTransId="{F5293AFE-2F35-48D2-B78E-1D9A53E059DD}"/>
    <dgm:cxn modelId="{F2F93087-D8D9-4FD0-AA27-1C8DCDF722E9}" type="presParOf" srcId="{C4C2F3E9-F819-46F6-9A64-86BC6550771E}" destId="{36927FA0-3093-4A39-AADF-77BE145C868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341257E-E858-4296-B151-F359BA89216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833C3921-A5B3-4515-99CE-A8DEF9FA842B}">
      <dgm:prSet custT="1"/>
      <dgm:spPr/>
      <dgm:t>
        <a:bodyPr/>
        <a:lstStyle/>
        <a:p>
          <a:pPr rtl="1"/>
          <a:r>
            <a:rPr lang="ar-SA" sz="4000" b="1" dirty="0" smtClean="0">
              <a:solidFill>
                <a:srgbClr val="FFFF00"/>
              </a:solidFill>
            </a:rPr>
            <a:t>شكلت الصراعات الداخلية </a:t>
          </a:r>
          <a:r>
            <a:rPr lang="ar-SA" sz="4000" b="1" dirty="0" smtClean="0">
              <a:solidFill>
                <a:schemeClr val="bg1"/>
              </a:solidFill>
            </a:rPr>
            <a:t>والتنافس بين الأمراء والسلاطين في الأسر الحاكمة في عمان في فترات تاريخية متنوعة، وكذلك </a:t>
          </a:r>
          <a:r>
            <a:rPr lang="ar-SA" sz="4000" b="1" dirty="0" smtClean="0">
              <a:solidFill>
                <a:srgbClr val="FFFF00"/>
              </a:solidFill>
            </a:rPr>
            <a:t>الأطماع الخارجية من القوى الاستعمارية </a:t>
          </a:r>
          <a:r>
            <a:rPr lang="ar-SA" sz="4000" b="1" dirty="0" smtClean="0">
              <a:solidFill>
                <a:schemeClr val="bg1"/>
              </a:solidFill>
            </a:rPr>
            <a:t>الكبرى التي ظهرت في</a:t>
          </a:r>
          <a:r>
            <a:rPr lang="ar-SA" sz="4000" b="1" u="sng" dirty="0" smtClean="0">
              <a:solidFill>
                <a:schemeClr val="bg1"/>
              </a:solidFill>
            </a:rPr>
            <a:t> أوروبا</a:t>
          </a:r>
          <a:r>
            <a:rPr lang="ar-SA" sz="4000" b="1" dirty="0" smtClean="0">
              <a:solidFill>
                <a:schemeClr val="bg1"/>
              </a:solidFill>
            </a:rPr>
            <a:t>، وكذلك من بعض </a:t>
          </a:r>
          <a:r>
            <a:rPr lang="ar-SA" sz="4000" b="1" u="sng" dirty="0" smtClean="0">
              <a:solidFill>
                <a:schemeClr val="bg1"/>
              </a:solidFill>
            </a:rPr>
            <a:t>القوى المجاورة كالفرس</a:t>
          </a:r>
          <a:r>
            <a:rPr lang="ar-SA" sz="4000" b="1" dirty="0" smtClean="0">
              <a:solidFill>
                <a:schemeClr val="bg1"/>
              </a:solidFill>
            </a:rPr>
            <a:t>، وبعض </a:t>
          </a:r>
          <a:r>
            <a:rPr lang="ar-SA" sz="4000" b="1" u="sng" dirty="0" smtClean="0">
              <a:solidFill>
                <a:schemeClr val="bg1"/>
              </a:solidFill>
            </a:rPr>
            <a:t>القبائل العربية في الجزيرة</a:t>
          </a:r>
          <a:endParaRPr lang="ar-SA" sz="4000" dirty="0" smtClean="0">
            <a:solidFill>
              <a:schemeClr val="bg1"/>
            </a:solidFill>
          </a:endParaRPr>
        </a:p>
        <a:p>
          <a:pPr rtl="1"/>
          <a:r>
            <a:rPr lang="ar-SA" sz="4000" b="1" u="sng" dirty="0" smtClean="0">
              <a:solidFill>
                <a:srgbClr val="FFFF00"/>
              </a:solidFill>
            </a:rPr>
            <a:t>طمعا في موقع عمان المتميز سياسيا واقتصاديا</a:t>
          </a:r>
          <a:endParaRPr lang="en-US" sz="4000" dirty="0">
            <a:solidFill>
              <a:srgbClr val="FFFF00"/>
            </a:solidFill>
          </a:endParaRPr>
        </a:p>
      </dgm:t>
    </dgm:pt>
    <dgm:pt modelId="{E74E0895-8F05-4AC1-9544-D8E827CB2EAE}" type="parTrans" cxnId="{DD1034FC-9529-45E2-AAF3-511A213643D5}">
      <dgm:prSet/>
      <dgm:spPr/>
      <dgm:t>
        <a:bodyPr/>
        <a:lstStyle/>
        <a:p>
          <a:endParaRPr lang="en-US"/>
        </a:p>
      </dgm:t>
    </dgm:pt>
    <dgm:pt modelId="{5DE4E0E1-99F7-4608-968E-303DFF6FF377}" type="sibTrans" cxnId="{DD1034FC-9529-45E2-AAF3-511A213643D5}">
      <dgm:prSet/>
      <dgm:spPr/>
      <dgm:t>
        <a:bodyPr/>
        <a:lstStyle/>
        <a:p>
          <a:endParaRPr lang="en-US"/>
        </a:p>
      </dgm:t>
    </dgm:pt>
    <dgm:pt modelId="{CCA2C2FD-3579-477E-93D5-A45CFB9C8F5D}">
      <dgm:prSet custT="1"/>
      <dgm:spPr/>
      <dgm:t>
        <a:bodyPr/>
        <a:lstStyle/>
        <a:p>
          <a:pPr rtl="1"/>
          <a:r>
            <a:rPr lang="ar-SA" sz="4400" b="1" dirty="0" smtClean="0">
              <a:solidFill>
                <a:schemeClr val="bg1"/>
              </a:solidFill>
            </a:rPr>
            <a:t>كما أن التنافس بين القبائل العربية في عمان، وهو ما نتج عنه انقسام عمان إلى أحلاف تسمى " </a:t>
          </a:r>
          <a:r>
            <a:rPr lang="ar-SA" sz="4400" b="1" u="sng" dirty="0" smtClean="0">
              <a:solidFill>
                <a:schemeClr val="bg1"/>
              </a:solidFill>
            </a:rPr>
            <a:t>الهناوية</a:t>
          </a:r>
          <a:r>
            <a:rPr lang="ar-SA" sz="4400" b="1" dirty="0" smtClean="0">
              <a:solidFill>
                <a:schemeClr val="bg1"/>
              </a:solidFill>
            </a:rPr>
            <a:t>، </a:t>
          </a:r>
          <a:r>
            <a:rPr lang="ar-SA" sz="4400" b="1" u="sng" dirty="0" smtClean="0">
              <a:solidFill>
                <a:schemeClr val="bg1"/>
              </a:solidFill>
            </a:rPr>
            <a:t>والغافرية</a:t>
          </a:r>
          <a:r>
            <a:rPr lang="ar-SA" sz="4400" b="1" dirty="0" smtClean="0">
              <a:solidFill>
                <a:schemeClr val="bg1"/>
              </a:solidFill>
            </a:rPr>
            <a:t> "، </a:t>
          </a:r>
          <a:r>
            <a:rPr lang="ar-SA" sz="4400" b="1" dirty="0" smtClean="0">
              <a:solidFill>
                <a:srgbClr val="FFFF00"/>
              </a:solidFill>
            </a:rPr>
            <a:t>كذلك فإن التقلبات السياسية والفكرية وعدم توافر الأمن والاستقرار في البلاد، بالإضافة إلى العزلة والانغلاق والانكفاء على الذات، وعدم الانفتاح على العالم الخارجي</a:t>
          </a:r>
          <a:endParaRPr lang="en-US" sz="4400" dirty="0">
            <a:solidFill>
              <a:srgbClr val="FFFF00"/>
            </a:solidFill>
          </a:endParaRPr>
        </a:p>
      </dgm:t>
    </dgm:pt>
    <dgm:pt modelId="{DC6C4EEA-BEA9-49D8-AA8A-7CC3CFF9BACE}" type="parTrans" cxnId="{98E3B69F-7954-4AB3-AF4D-642D43F65666}">
      <dgm:prSet/>
      <dgm:spPr/>
      <dgm:t>
        <a:bodyPr/>
        <a:lstStyle/>
        <a:p>
          <a:endParaRPr lang="en-US"/>
        </a:p>
      </dgm:t>
    </dgm:pt>
    <dgm:pt modelId="{0504D994-D025-4ED0-A001-7AC99A5801D7}" type="sibTrans" cxnId="{98E3B69F-7954-4AB3-AF4D-642D43F65666}">
      <dgm:prSet/>
      <dgm:spPr/>
      <dgm:t>
        <a:bodyPr/>
        <a:lstStyle/>
        <a:p>
          <a:endParaRPr lang="en-US"/>
        </a:p>
      </dgm:t>
    </dgm:pt>
    <dgm:pt modelId="{5B3032C0-1BF7-4A6B-93C7-582438E0910C}">
      <dgm:prSet custT="1"/>
      <dgm:spPr/>
      <dgm:t>
        <a:bodyPr/>
        <a:lstStyle/>
        <a:p>
          <a:pPr rtl="1"/>
          <a:r>
            <a:rPr lang="ar-SA" sz="4800" b="1" dirty="0" smtClean="0">
              <a:solidFill>
                <a:srgbClr val="FFFF00"/>
              </a:solidFill>
            </a:rPr>
            <a:t>جميعها</a:t>
          </a:r>
          <a:r>
            <a:rPr lang="ar-SA" sz="4800" b="1" dirty="0" smtClean="0">
              <a:solidFill>
                <a:schemeClr val="bg1"/>
              </a:solidFill>
            </a:rPr>
            <a:t> </a:t>
          </a:r>
        </a:p>
        <a:p>
          <a:pPr rtl="1"/>
          <a:r>
            <a:rPr lang="ar-SA" sz="4800" b="1" u="sng" dirty="0" smtClean="0">
              <a:solidFill>
                <a:srgbClr val="FFFF00"/>
              </a:solidFill>
            </a:rPr>
            <a:t>حالت</a:t>
          </a:r>
          <a:r>
            <a:rPr lang="ar-SA" sz="4800" b="1" u="sng" dirty="0" smtClean="0">
              <a:solidFill>
                <a:schemeClr val="bg1"/>
              </a:solidFill>
            </a:rPr>
            <a:t> دون نهوض البلاد في كثير من الجوانب الاجتماعية والاقتصادية والسياسية والثقافية</a:t>
          </a:r>
        </a:p>
        <a:p>
          <a:pPr rtl="1"/>
          <a:r>
            <a:rPr lang="ar-SA" sz="4800" b="1" u="sng" dirty="0" smtClean="0">
              <a:solidFill>
                <a:schemeClr val="bg1"/>
              </a:solidFill>
            </a:rPr>
            <a:t> </a:t>
          </a:r>
          <a:r>
            <a:rPr lang="ar-SA" sz="4800" b="1" u="sng" dirty="0" smtClean="0">
              <a:solidFill>
                <a:srgbClr val="FFFF00"/>
              </a:solidFill>
            </a:rPr>
            <a:t>وأسهمت</a:t>
          </a:r>
          <a:r>
            <a:rPr lang="ar-SA" sz="4800" b="1" u="sng" dirty="0" smtClean="0">
              <a:solidFill>
                <a:schemeClr val="bg1"/>
              </a:solidFill>
            </a:rPr>
            <a:t> في تردي الأوضاع التعليمية، فعم الجهل، وانتشرت الأمية بين أغلب سكان البلاد</a:t>
          </a:r>
          <a:endParaRPr lang="en-US" sz="4800" dirty="0">
            <a:solidFill>
              <a:schemeClr val="bg1"/>
            </a:solidFill>
          </a:endParaRPr>
        </a:p>
      </dgm:t>
    </dgm:pt>
    <dgm:pt modelId="{8D3D524C-5DFF-4468-B6E1-D1C4EA251D11}" type="parTrans" cxnId="{F2E816C8-1367-42A3-80C9-DB554C3CB12C}">
      <dgm:prSet/>
      <dgm:spPr/>
      <dgm:t>
        <a:bodyPr/>
        <a:lstStyle/>
        <a:p>
          <a:endParaRPr lang="en-US"/>
        </a:p>
      </dgm:t>
    </dgm:pt>
    <dgm:pt modelId="{FF1C23C5-2FE0-4D53-BEA7-E6FCF67DF180}" type="sibTrans" cxnId="{F2E816C8-1367-42A3-80C9-DB554C3CB12C}">
      <dgm:prSet/>
      <dgm:spPr/>
      <dgm:t>
        <a:bodyPr/>
        <a:lstStyle/>
        <a:p>
          <a:endParaRPr lang="en-US"/>
        </a:p>
      </dgm:t>
    </dgm:pt>
    <dgm:pt modelId="{8B38254B-A446-4DA1-B3D4-DF74590B6C00}" type="pres">
      <dgm:prSet presAssocID="{6341257E-E858-4296-B151-F359BA892164}" presName="Name0" presStyleCnt="0">
        <dgm:presLayoutVars>
          <dgm:dir/>
          <dgm:animLvl val="lvl"/>
          <dgm:resizeHandles val="exact"/>
        </dgm:presLayoutVars>
      </dgm:prSet>
      <dgm:spPr/>
      <dgm:t>
        <a:bodyPr/>
        <a:lstStyle/>
        <a:p>
          <a:endParaRPr lang="en-US"/>
        </a:p>
      </dgm:t>
    </dgm:pt>
    <dgm:pt modelId="{B62E3C78-EC5A-4B75-B46D-B1E79C4C0EC6}" type="pres">
      <dgm:prSet presAssocID="{5B3032C0-1BF7-4A6B-93C7-582438E0910C}" presName="boxAndChildren" presStyleCnt="0"/>
      <dgm:spPr/>
    </dgm:pt>
    <dgm:pt modelId="{0B116289-9CD6-4D43-9E6C-36FE42E688EE}" type="pres">
      <dgm:prSet presAssocID="{5B3032C0-1BF7-4A6B-93C7-582438E0910C}" presName="parentTextBox" presStyleLbl="node1" presStyleIdx="0" presStyleCnt="3"/>
      <dgm:spPr/>
      <dgm:t>
        <a:bodyPr/>
        <a:lstStyle/>
        <a:p>
          <a:endParaRPr lang="en-US"/>
        </a:p>
      </dgm:t>
    </dgm:pt>
    <dgm:pt modelId="{8089DAAC-B2CA-4F53-876F-A0289551CEEA}" type="pres">
      <dgm:prSet presAssocID="{0504D994-D025-4ED0-A001-7AC99A5801D7}" presName="sp" presStyleCnt="0"/>
      <dgm:spPr/>
    </dgm:pt>
    <dgm:pt modelId="{B952D434-5F83-4A4A-8F0D-7C732CBCBE4E}" type="pres">
      <dgm:prSet presAssocID="{CCA2C2FD-3579-477E-93D5-A45CFB9C8F5D}" presName="arrowAndChildren" presStyleCnt="0"/>
      <dgm:spPr/>
    </dgm:pt>
    <dgm:pt modelId="{0FB96973-467E-4000-A056-14614D483E60}" type="pres">
      <dgm:prSet presAssocID="{CCA2C2FD-3579-477E-93D5-A45CFB9C8F5D}" presName="parentTextArrow" presStyleLbl="node1" presStyleIdx="1" presStyleCnt="3"/>
      <dgm:spPr/>
      <dgm:t>
        <a:bodyPr/>
        <a:lstStyle/>
        <a:p>
          <a:endParaRPr lang="en-US"/>
        </a:p>
      </dgm:t>
    </dgm:pt>
    <dgm:pt modelId="{D62908CB-462B-471C-8AB9-78509205E69A}" type="pres">
      <dgm:prSet presAssocID="{5DE4E0E1-99F7-4608-968E-303DFF6FF377}" presName="sp" presStyleCnt="0"/>
      <dgm:spPr/>
    </dgm:pt>
    <dgm:pt modelId="{478CE869-2F9E-4B97-AFEB-F1D79EDC8947}" type="pres">
      <dgm:prSet presAssocID="{833C3921-A5B3-4515-99CE-A8DEF9FA842B}" presName="arrowAndChildren" presStyleCnt="0"/>
      <dgm:spPr/>
    </dgm:pt>
    <dgm:pt modelId="{5F93E288-11A5-4A4D-9F80-0CE01183D66E}" type="pres">
      <dgm:prSet presAssocID="{833C3921-A5B3-4515-99CE-A8DEF9FA842B}" presName="parentTextArrow" presStyleLbl="node1" presStyleIdx="2" presStyleCnt="3"/>
      <dgm:spPr/>
      <dgm:t>
        <a:bodyPr/>
        <a:lstStyle/>
        <a:p>
          <a:endParaRPr lang="en-US"/>
        </a:p>
      </dgm:t>
    </dgm:pt>
  </dgm:ptLst>
  <dgm:cxnLst>
    <dgm:cxn modelId="{98E3B69F-7954-4AB3-AF4D-642D43F65666}" srcId="{6341257E-E858-4296-B151-F359BA892164}" destId="{CCA2C2FD-3579-477E-93D5-A45CFB9C8F5D}" srcOrd="1" destOrd="0" parTransId="{DC6C4EEA-BEA9-49D8-AA8A-7CC3CFF9BACE}" sibTransId="{0504D994-D025-4ED0-A001-7AC99A5801D7}"/>
    <dgm:cxn modelId="{88B46818-0A97-4B61-827B-269314A3DF0C}" type="presOf" srcId="{833C3921-A5B3-4515-99CE-A8DEF9FA842B}" destId="{5F93E288-11A5-4A4D-9F80-0CE01183D66E}" srcOrd="0" destOrd="0" presId="urn:microsoft.com/office/officeart/2005/8/layout/process4"/>
    <dgm:cxn modelId="{F2E816C8-1367-42A3-80C9-DB554C3CB12C}" srcId="{6341257E-E858-4296-B151-F359BA892164}" destId="{5B3032C0-1BF7-4A6B-93C7-582438E0910C}" srcOrd="2" destOrd="0" parTransId="{8D3D524C-5DFF-4468-B6E1-D1C4EA251D11}" sibTransId="{FF1C23C5-2FE0-4D53-BEA7-E6FCF67DF180}"/>
    <dgm:cxn modelId="{77899C5B-E7A5-4203-BD8E-6BE0B5A3437E}" type="presOf" srcId="{CCA2C2FD-3579-477E-93D5-A45CFB9C8F5D}" destId="{0FB96973-467E-4000-A056-14614D483E60}" srcOrd="0" destOrd="0" presId="urn:microsoft.com/office/officeart/2005/8/layout/process4"/>
    <dgm:cxn modelId="{403CFC49-2817-492F-B740-43C87C775249}" type="presOf" srcId="{5B3032C0-1BF7-4A6B-93C7-582438E0910C}" destId="{0B116289-9CD6-4D43-9E6C-36FE42E688EE}" srcOrd="0" destOrd="0" presId="urn:microsoft.com/office/officeart/2005/8/layout/process4"/>
    <dgm:cxn modelId="{EDB7D241-5366-4B30-8063-2BCF4B8A26C3}" type="presOf" srcId="{6341257E-E858-4296-B151-F359BA892164}" destId="{8B38254B-A446-4DA1-B3D4-DF74590B6C00}" srcOrd="0" destOrd="0" presId="urn:microsoft.com/office/officeart/2005/8/layout/process4"/>
    <dgm:cxn modelId="{DD1034FC-9529-45E2-AAF3-511A213643D5}" srcId="{6341257E-E858-4296-B151-F359BA892164}" destId="{833C3921-A5B3-4515-99CE-A8DEF9FA842B}" srcOrd="0" destOrd="0" parTransId="{E74E0895-8F05-4AC1-9544-D8E827CB2EAE}" sibTransId="{5DE4E0E1-99F7-4608-968E-303DFF6FF377}"/>
    <dgm:cxn modelId="{DB48D527-ACBB-42DB-A511-989FD31D73AE}" type="presParOf" srcId="{8B38254B-A446-4DA1-B3D4-DF74590B6C00}" destId="{B62E3C78-EC5A-4B75-B46D-B1E79C4C0EC6}" srcOrd="0" destOrd="0" presId="urn:microsoft.com/office/officeart/2005/8/layout/process4"/>
    <dgm:cxn modelId="{8C5A4BEF-F998-4109-96AB-47EB5F8D1746}" type="presParOf" srcId="{B62E3C78-EC5A-4B75-B46D-B1E79C4C0EC6}" destId="{0B116289-9CD6-4D43-9E6C-36FE42E688EE}" srcOrd="0" destOrd="0" presId="urn:microsoft.com/office/officeart/2005/8/layout/process4"/>
    <dgm:cxn modelId="{BF6F31A4-4ED4-4516-8760-36F4EA746C33}" type="presParOf" srcId="{8B38254B-A446-4DA1-B3D4-DF74590B6C00}" destId="{8089DAAC-B2CA-4F53-876F-A0289551CEEA}" srcOrd="1" destOrd="0" presId="urn:microsoft.com/office/officeart/2005/8/layout/process4"/>
    <dgm:cxn modelId="{22F4F912-DA6A-4B45-B9FD-F1B94853A494}" type="presParOf" srcId="{8B38254B-A446-4DA1-B3D4-DF74590B6C00}" destId="{B952D434-5F83-4A4A-8F0D-7C732CBCBE4E}" srcOrd="2" destOrd="0" presId="urn:microsoft.com/office/officeart/2005/8/layout/process4"/>
    <dgm:cxn modelId="{5484118C-6824-49A7-AFD6-D0ADB75E2C6B}" type="presParOf" srcId="{B952D434-5F83-4A4A-8F0D-7C732CBCBE4E}" destId="{0FB96973-467E-4000-A056-14614D483E60}" srcOrd="0" destOrd="0" presId="urn:microsoft.com/office/officeart/2005/8/layout/process4"/>
    <dgm:cxn modelId="{291C9621-4BD5-4764-AB7E-579F8DD9E294}" type="presParOf" srcId="{8B38254B-A446-4DA1-B3D4-DF74590B6C00}" destId="{D62908CB-462B-471C-8AB9-78509205E69A}" srcOrd="3" destOrd="0" presId="urn:microsoft.com/office/officeart/2005/8/layout/process4"/>
    <dgm:cxn modelId="{93321B37-BEAF-4697-BE89-65621AB0BE7B}" type="presParOf" srcId="{8B38254B-A446-4DA1-B3D4-DF74590B6C00}" destId="{478CE869-2F9E-4B97-AFEB-F1D79EDC8947}" srcOrd="4" destOrd="0" presId="urn:microsoft.com/office/officeart/2005/8/layout/process4"/>
    <dgm:cxn modelId="{39C568F3-6186-474A-843A-15D236188A49}" type="presParOf" srcId="{478CE869-2F9E-4B97-AFEB-F1D79EDC8947}" destId="{5F93E288-11A5-4A4D-9F80-0CE01183D66E}"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0E9DED6-D5F2-4DD6-9E8C-6733A54188C0}"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8C69B560-4B52-4EAF-8F08-D54A34E23668}">
      <dgm:prSet/>
      <dgm:spPr/>
      <dgm:t>
        <a:bodyPr/>
        <a:lstStyle/>
        <a:p>
          <a:pPr rtl="1"/>
          <a:r>
            <a:rPr lang="ar-SA" b="1" dirty="0" smtClean="0">
              <a:solidFill>
                <a:schemeClr val="bg1"/>
              </a:solidFill>
            </a:rPr>
            <a:t>وعندما تسلم </a:t>
          </a:r>
          <a:r>
            <a:rPr lang="ar-SA" b="1" u="sng" dirty="0" smtClean="0">
              <a:solidFill>
                <a:schemeClr val="bg1"/>
              </a:solidFill>
            </a:rPr>
            <a:t>السلطان قابوس بن سعيد</a:t>
          </a:r>
          <a:r>
            <a:rPr lang="en-US" b="1" u="sng" dirty="0" smtClean="0">
              <a:solidFill>
                <a:schemeClr val="bg1"/>
              </a:solidFill>
            </a:rPr>
            <a:t> </a:t>
          </a:r>
          <a:r>
            <a:rPr lang="ar-OM" b="1" u="sng" dirty="0" smtClean="0">
              <a:solidFill>
                <a:schemeClr val="bg1"/>
              </a:solidFill>
            </a:rPr>
            <a:t> طيب الله ثراه </a:t>
          </a:r>
          <a:r>
            <a:rPr lang="ar-SA" b="1" dirty="0" smtClean="0">
              <a:solidFill>
                <a:schemeClr val="bg1"/>
              </a:solidFill>
            </a:rPr>
            <a:t>الحكم في 23 يوليو 1970 م كانت أوضاع السلطنة بشكل عام سيئة جدا. </a:t>
          </a:r>
        </a:p>
        <a:p>
          <a:pPr rtl="1"/>
          <a:r>
            <a:rPr lang="ar-SA" b="1" dirty="0" smtClean="0">
              <a:solidFill>
                <a:schemeClr val="bg1"/>
              </a:solidFill>
            </a:rPr>
            <a:t>فحدد السلطان قابوس الدولة التي كانت تسمى</a:t>
          </a:r>
        </a:p>
        <a:p>
          <a:pPr rtl="1"/>
          <a:r>
            <a:rPr lang="ar-SA" b="1" dirty="0" smtClean="0">
              <a:solidFill>
                <a:schemeClr val="bg1"/>
              </a:solidFill>
            </a:rPr>
            <a:t> </a:t>
          </a:r>
          <a:r>
            <a:rPr lang="ar-SA" b="1" u="sng" dirty="0" smtClean="0">
              <a:solidFill>
                <a:schemeClr val="bg1"/>
              </a:solidFill>
            </a:rPr>
            <a:t>سلطنة مسقط وعمان</a:t>
          </a:r>
          <a:r>
            <a:rPr lang="ar-SA" b="1" dirty="0" smtClean="0">
              <a:solidFill>
                <a:schemeClr val="bg1"/>
              </a:solidFill>
            </a:rPr>
            <a:t> </a:t>
          </a:r>
        </a:p>
        <a:p>
          <a:pPr rtl="1"/>
          <a:r>
            <a:rPr lang="ar-SA" b="1" dirty="0" smtClean="0">
              <a:solidFill>
                <a:schemeClr val="bg1"/>
              </a:solidFill>
            </a:rPr>
            <a:t>باسم </a:t>
          </a:r>
          <a:r>
            <a:rPr lang="ar-SA" b="1" dirty="0" smtClean="0">
              <a:solidFill>
                <a:srgbClr val="FFFF00"/>
              </a:solidFill>
            </a:rPr>
            <a:t>" سلطنة عمان "</a:t>
          </a:r>
        </a:p>
        <a:p>
          <a:pPr rtl="1"/>
          <a:r>
            <a:rPr lang="ar-SA" b="1" dirty="0" smtClean="0">
              <a:solidFill>
                <a:schemeClr val="bg1"/>
              </a:solidFill>
            </a:rPr>
            <a:t> </a:t>
          </a:r>
        </a:p>
        <a:p>
          <a:pPr rtl="1"/>
          <a:r>
            <a:rPr lang="ar-SA" b="1" dirty="0" smtClean="0">
              <a:solidFill>
                <a:schemeClr val="bg1"/>
              </a:solidFill>
            </a:rPr>
            <a:t>وبدأت السلطنة بعد ذلك الانضمام </a:t>
          </a:r>
          <a:r>
            <a:rPr lang="ar-SA" b="1" u="sng" dirty="0" smtClean="0">
              <a:solidFill>
                <a:schemeClr val="bg1"/>
              </a:solidFill>
            </a:rPr>
            <a:t>للهيئات والمؤسسات الدولية</a:t>
          </a:r>
          <a:r>
            <a:rPr lang="ar-SA" b="1" dirty="0" smtClean="0">
              <a:solidFill>
                <a:schemeClr val="bg1"/>
              </a:solidFill>
            </a:rPr>
            <a:t> </a:t>
          </a:r>
        </a:p>
        <a:p>
          <a:pPr rtl="1"/>
          <a:r>
            <a:rPr lang="ar-SA" b="1" dirty="0" smtClean="0">
              <a:solidFill>
                <a:schemeClr val="bg1"/>
              </a:solidFill>
            </a:rPr>
            <a:t>فقد انضمت إلى عضوية جامعة الدول العربية والأمم المتحدة عام 1970 م .</a:t>
          </a:r>
        </a:p>
        <a:p>
          <a:pPr rtl="1"/>
          <a:r>
            <a:rPr lang="ar-SA" b="1" dirty="0" smtClean="0">
              <a:solidFill>
                <a:schemeClr val="bg1"/>
              </a:solidFill>
            </a:rPr>
            <a:t> وانطلقت مسيرة النهضة العمانية في مختلف مناطق السلطنة. </a:t>
          </a:r>
          <a:endParaRPr lang="en-US" dirty="0">
            <a:solidFill>
              <a:schemeClr val="bg1"/>
            </a:solidFill>
          </a:endParaRPr>
        </a:p>
      </dgm:t>
    </dgm:pt>
    <dgm:pt modelId="{49E16333-7288-4805-AACA-FE024D6B93D1}" type="parTrans" cxnId="{AB519C6D-25A2-49C7-B8DD-F138D0DF5A95}">
      <dgm:prSet/>
      <dgm:spPr/>
      <dgm:t>
        <a:bodyPr/>
        <a:lstStyle/>
        <a:p>
          <a:endParaRPr lang="en-US"/>
        </a:p>
      </dgm:t>
    </dgm:pt>
    <dgm:pt modelId="{E8E904C3-E8DB-4D31-B887-8AB05189DBD0}" type="sibTrans" cxnId="{AB519C6D-25A2-49C7-B8DD-F138D0DF5A95}">
      <dgm:prSet/>
      <dgm:spPr/>
      <dgm:t>
        <a:bodyPr/>
        <a:lstStyle/>
        <a:p>
          <a:endParaRPr lang="en-US"/>
        </a:p>
      </dgm:t>
    </dgm:pt>
    <dgm:pt modelId="{669A00D0-8DFE-47BD-890D-825AE69CC125}" type="pres">
      <dgm:prSet presAssocID="{D0E9DED6-D5F2-4DD6-9E8C-6733A54188C0}" presName="Name0" presStyleCnt="0">
        <dgm:presLayoutVars>
          <dgm:dir/>
          <dgm:animLvl val="lvl"/>
          <dgm:resizeHandles val="exact"/>
        </dgm:presLayoutVars>
      </dgm:prSet>
      <dgm:spPr/>
      <dgm:t>
        <a:bodyPr/>
        <a:lstStyle/>
        <a:p>
          <a:endParaRPr lang="en-US"/>
        </a:p>
      </dgm:t>
    </dgm:pt>
    <dgm:pt modelId="{788EC90E-B4D4-4EAD-A895-AC139C98916E}" type="pres">
      <dgm:prSet presAssocID="{8C69B560-4B52-4EAF-8F08-D54A34E23668}" presName="boxAndChildren" presStyleCnt="0"/>
      <dgm:spPr/>
    </dgm:pt>
    <dgm:pt modelId="{48EC4F65-E99A-456A-A704-9607915D4241}" type="pres">
      <dgm:prSet presAssocID="{8C69B560-4B52-4EAF-8F08-D54A34E23668}" presName="parentTextBox" presStyleLbl="node1" presStyleIdx="0" presStyleCnt="1"/>
      <dgm:spPr/>
      <dgm:t>
        <a:bodyPr/>
        <a:lstStyle/>
        <a:p>
          <a:endParaRPr lang="en-US"/>
        </a:p>
      </dgm:t>
    </dgm:pt>
  </dgm:ptLst>
  <dgm:cxnLst>
    <dgm:cxn modelId="{2F221EF9-C5E0-484C-AD88-C255CDA8BB96}" type="presOf" srcId="{D0E9DED6-D5F2-4DD6-9E8C-6733A54188C0}" destId="{669A00D0-8DFE-47BD-890D-825AE69CC125}" srcOrd="0" destOrd="0" presId="urn:microsoft.com/office/officeart/2005/8/layout/process4"/>
    <dgm:cxn modelId="{AB519C6D-25A2-49C7-B8DD-F138D0DF5A95}" srcId="{D0E9DED6-D5F2-4DD6-9E8C-6733A54188C0}" destId="{8C69B560-4B52-4EAF-8F08-D54A34E23668}" srcOrd="0" destOrd="0" parTransId="{49E16333-7288-4805-AACA-FE024D6B93D1}" sibTransId="{E8E904C3-E8DB-4D31-B887-8AB05189DBD0}"/>
    <dgm:cxn modelId="{452762CE-E68A-43EE-90F1-A2F120B28712}" type="presOf" srcId="{8C69B560-4B52-4EAF-8F08-D54A34E23668}" destId="{48EC4F65-E99A-456A-A704-9607915D4241}" srcOrd="0" destOrd="0" presId="urn:microsoft.com/office/officeart/2005/8/layout/process4"/>
    <dgm:cxn modelId="{457C4E6F-1E98-4ADA-9A39-7CA36EDEA78D}" type="presParOf" srcId="{669A00D0-8DFE-47BD-890D-825AE69CC125}" destId="{788EC90E-B4D4-4EAD-A895-AC139C98916E}" srcOrd="0" destOrd="0" presId="urn:microsoft.com/office/officeart/2005/8/layout/process4"/>
    <dgm:cxn modelId="{87C59E9B-BD01-4F89-B31D-9AA9C580FE5D}" type="presParOf" srcId="{788EC90E-B4D4-4EAD-A895-AC139C98916E}" destId="{48EC4F65-E99A-456A-A704-9607915D424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B97F1D1-D38B-4D2F-A0E3-395C1AE46AEB}"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DC60D362-BA80-490F-AD59-D685086F2BB1}">
      <dgm:prSet custT="1"/>
      <dgm:spPr/>
      <dgm:t>
        <a:bodyPr/>
        <a:lstStyle/>
        <a:p>
          <a:pPr rtl="1"/>
          <a:r>
            <a:rPr lang="ar-SA" sz="4800" b="1" u="none" dirty="0" smtClean="0">
              <a:solidFill>
                <a:srgbClr val="FFFF00"/>
              </a:solidFill>
            </a:rPr>
            <a:t>شهدت فترات </a:t>
          </a:r>
          <a:r>
            <a:rPr lang="ar-SA" sz="4800" b="1" u="sng" dirty="0" smtClean="0">
              <a:solidFill>
                <a:srgbClr val="FFFF00"/>
              </a:solidFill>
            </a:rPr>
            <a:t>الازدهار</a:t>
          </a:r>
          <a:r>
            <a:rPr lang="ar-SA" sz="4800" b="1" u="none" dirty="0" smtClean="0">
              <a:solidFill>
                <a:srgbClr val="FFFF00"/>
              </a:solidFill>
            </a:rPr>
            <a:t> للإمبراطورية العمانية</a:t>
          </a:r>
        </a:p>
        <a:p>
          <a:pPr rtl="1"/>
          <a:endParaRPr lang="ar-SA" sz="4800" b="1" dirty="0" smtClean="0"/>
        </a:p>
        <a:p>
          <a:pPr rtl="1"/>
          <a:r>
            <a:rPr lang="ar-SA" sz="4800" b="1" u="sng" dirty="0" smtClean="0"/>
            <a:t> خلال </a:t>
          </a:r>
          <a:r>
            <a:rPr lang="ar-OM" sz="4800" b="1" u="sng" dirty="0" smtClean="0"/>
            <a:t>امتدادها الى </a:t>
          </a:r>
          <a:r>
            <a:rPr lang="ar-SA" sz="4800" b="1" u="sng" dirty="0" smtClean="0"/>
            <a:t>الشرق الإفريقي والجنوب </a:t>
          </a:r>
          <a:r>
            <a:rPr lang="ar-OM" sz="4800" b="1" u="sng" dirty="0" smtClean="0"/>
            <a:t>الفارسي</a:t>
          </a:r>
          <a:r>
            <a:rPr lang="ar-SA" sz="4800" b="1" u="sng" dirty="0" smtClean="0"/>
            <a:t>، وبعض مناطق شبه الجزيرة العربية</a:t>
          </a:r>
        </a:p>
        <a:p>
          <a:pPr rtl="1"/>
          <a:endParaRPr lang="ar-SA" sz="4800" b="1" u="sng" dirty="0" smtClean="0"/>
        </a:p>
        <a:p>
          <a:pPr rtl="1"/>
          <a:r>
            <a:rPr lang="ar-SA" sz="4800" b="1" dirty="0" smtClean="0"/>
            <a:t> نهضة واسعة في مجال السياسة الاقتصادية </a:t>
          </a:r>
        </a:p>
      </dgm:t>
    </dgm:pt>
    <dgm:pt modelId="{D4B2B2C0-E939-4CA3-8D44-6FBA934B3ADC}" type="parTrans" cxnId="{67E00864-8FE8-4A2B-A312-C1F5971069D7}">
      <dgm:prSet/>
      <dgm:spPr/>
      <dgm:t>
        <a:bodyPr/>
        <a:lstStyle/>
        <a:p>
          <a:endParaRPr lang="en-US"/>
        </a:p>
      </dgm:t>
    </dgm:pt>
    <dgm:pt modelId="{26EC772F-E3FD-4632-A8BF-7A71991CD7DC}" type="sibTrans" cxnId="{67E00864-8FE8-4A2B-A312-C1F5971069D7}">
      <dgm:prSet/>
      <dgm:spPr/>
      <dgm:t>
        <a:bodyPr/>
        <a:lstStyle/>
        <a:p>
          <a:endParaRPr lang="en-US"/>
        </a:p>
      </dgm:t>
    </dgm:pt>
    <dgm:pt modelId="{670342EC-7648-4243-AB79-DB4E61B0DA41}">
      <dgm:prSet custT="1"/>
      <dgm:spPr/>
      <dgm:t>
        <a:bodyPr/>
        <a:lstStyle/>
        <a:p>
          <a:pPr rtl="1"/>
          <a:r>
            <a:rPr lang="ar-SA" sz="4400" b="1" dirty="0" smtClean="0">
              <a:solidFill>
                <a:srgbClr val="FFFF00"/>
              </a:solidFill>
            </a:rPr>
            <a:t>كما تعرضت عمان لموجة عنيفة من </a:t>
          </a:r>
          <a:r>
            <a:rPr lang="ar-SA" sz="4400" b="1" u="sng" dirty="0" smtClean="0">
              <a:solidFill>
                <a:srgbClr val="FFFF00"/>
              </a:solidFill>
            </a:rPr>
            <a:t>الركود</a:t>
          </a:r>
          <a:r>
            <a:rPr lang="ar-SA" sz="4400" b="1" dirty="0" smtClean="0">
              <a:solidFill>
                <a:srgbClr val="FFFF00"/>
              </a:solidFill>
            </a:rPr>
            <a:t> </a:t>
          </a:r>
          <a:r>
            <a:rPr lang="ar-SA" sz="4400" b="1" u="none" dirty="0" smtClean="0">
              <a:solidFill>
                <a:srgbClr val="FFFF00"/>
              </a:solidFill>
            </a:rPr>
            <a:t>الاقتصادي أعقبتها فترة </a:t>
          </a:r>
          <a:r>
            <a:rPr lang="ar-SA" sz="4400" b="1" u="sng" dirty="0" smtClean="0">
              <a:solidFill>
                <a:srgbClr val="FFFF00"/>
              </a:solidFill>
            </a:rPr>
            <a:t>جمود</a:t>
          </a:r>
          <a:r>
            <a:rPr lang="ar-SA" sz="4400" b="1" u="none" dirty="0" smtClean="0">
              <a:solidFill>
                <a:srgbClr val="FFFF00"/>
              </a:solidFill>
            </a:rPr>
            <a:t> اقتصادي طويلة</a:t>
          </a:r>
        </a:p>
        <a:p>
          <a:pPr rtl="1"/>
          <a:endParaRPr lang="ar-SA" sz="4400" b="1" u="none" dirty="0" smtClean="0">
            <a:solidFill>
              <a:srgbClr val="FFFF00"/>
            </a:solidFill>
          </a:endParaRPr>
        </a:p>
        <a:p>
          <a:pPr rtl="1"/>
          <a:r>
            <a:rPr lang="ar-SA" sz="4400" b="1" u="none" dirty="0" smtClean="0">
              <a:solidFill>
                <a:srgbClr val="FFFF00"/>
              </a:solidFill>
            </a:rPr>
            <a:t> </a:t>
          </a:r>
          <a:r>
            <a:rPr lang="ar-SA" sz="4400" b="1" dirty="0" smtClean="0"/>
            <a:t>إثر الاضطرابات السياسية التي اجتاحت عمان بعد سنة 1856 م </a:t>
          </a:r>
        </a:p>
        <a:p>
          <a:pPr rtl="1"/>
          <a:r>
            <a:rPr lang="ar-SA" sz="4400" b="1" dirty="0" smtClean="0"/>
            <a:t>نتيجة :</a:t>
          </a:r>
        </a:p>
        <a:p>
          <a:pPr rtl="1"/>
          <a:r>
            <a:rPr lang="ar-OM" sz="4400" dirty="0" smtClean="0">
              <a:solidFill>
                <a:srgbClr val="FFFF00"/>
              </a:solidFill>
            </a:rPr>
            <a:t> </a:t>
          </a:r>
          <a:r>
            <a:rPr lang="ar-SA" sz="4400" b="1" dirty="0" smtClean="0">
              <a:solidFill>
                <a:srgbClr val="FFFF00"/>
              </a:solidFill>
            </a:rPr>
            <a:t>للحروب الأهلية </a:t>
          </a:r>
        </a:p>
        <a:p>
          <a:pPr rtl="1"/>
          <a:r>
            <a:rPr lang="ar-SA" sz="4400" b="1" u="none" dirty="0" smtClean="0">
              <a:solidFill>
                <a:srgbClr val="FFFF00"/>
              </a:solidFill>
            </a:rPr>
            <a:t>والانقسامات الداخلي</a:t>
          </a:r>
          <a:r>
            <a:rPr lang="ar-OM" sz="4400" b="1" u="none" dirty="0" smtClean="0">
              <a:solidFill>
                <a:srgbClr val="FFFF00"/>
              </a:solidFill>
            </a:rPr>
            <a:t>ة </a:t>
          </a:r>
          <a:endParaRPr lang="ar-SA" sz="4400" b="1" u="none" dirty="0" smtClean="0">
            <a:solidFill>
              <a:srgbClr val="FFFF00"/>
            </a:solidFill>
          </a:endParaRPr>
        </a:p>
        <a:p>
          <a:pPr rtl="1"/>
          <a:r>
            <a:rPr lang="ar-SA" sz="4400" b="1" u="none" dirty="0" smtClean="0">
              <a:solidFill>
                <a:srgbClr val="FFFF00"/>
              </a:solidFill>
            </a:rPr>
            <a:t>وبعد فرض المشروع البريطاني بتقسيم المملكة العمانية إلى دولة آسيوية ( عمان ، ومسقط ) وإفريقية ( زنجبار )</a:t>
          </a:r>
          <a:r>
            <a:rPr lang="ar-OM" sz="4400" b="1" u="none" dirty="0" smtClean="0">
              <a:solidFill>
                <a:srgbClr val="FFFF00"/>
              </a:solidFill>
            </a:rPr>
            <a:t> </a:t>
          </a:r>
          <a:endParaRPr lang="ar-SA" sz="4400" b="1" u="none" dirty="0" smtClean="0">
            <a:solidFill>
              <a:srgbClr val="FFFF00"/>
            </a:solidFill>
          </a:endParaRPr>
        </a:p>
        <a:p>
          <a:pPr rtl="1"/>
          <a:r>
            <a:rPr lang="ar-SA" sz="4400" b="1" u="none" dirty="0" smtClean="0">
              <a:solidFill>
                <a:srgbClr val="FFFF00"/>
              </a:solidFill>
            </a:rPr>
            <a:t>كما أن افتتاح قناة السويس سنة 1869 م وظهور السفن البخارية أفقد عمان وموانئها أهميتها  التجارية، مما زادت الأوضاع سوءا. </a:t>
          </a:r>
          <a:endParaRPr lang="en-US" sz="4400" u="none" dirty="0">
            <a:solidFill>
              <a:srgbClr val="FFFF00"/>
            </a:solidFill>
          </a:endParaRPr>
        </a:p>
      </dgm:t>
    </dgm:pt>
    <dgm:pt modelId="{6494A3A2-E91F-41A0-96E1-DB5ABD875605}" type="parTrans" cxnId="{7818B7AA-3596-4006-BD0E-546A56ACF4B5}">
      <dgm:prSet/>
      <dgm:spPr/>
      <dgm:t>
        <a:bodyPr/>
        <a:lstStyle/>
        <a:p>
          <a:endParaRPr lang="en-US"/>
        </a:p>
      </dgm:t>
    </dgm:pt>
    <dgm:pt modelId="{07E1F67A-778A-4371-85C0-BB0EECFFAD6F}" type="sibTrans" cxnId="{7818B7AA-3596-4006-BD0E-546A56ACF4B5}">
      <dgm:prSet/>
      <dgm:spPr/>
      <dgm:t>
        <a:bodyPr/>
        <a:lstStyle/>
        <a:p>
          <a:endParaRPr lang="en-US"/>
        </a:p>
      </dgm:t>
    </dgm:pt>
    <dgm:pt modelId="{F1C8A87B-97CB-4F02-9950-17645939A41D}" type="pres">
      <dgm:prSet presAssocID="{DB97F1D1-D38B-4D2F-A0E3-395C1AE46AEB}" presName="Name0" presStyleCnt="0">
        <dgm:presLayoutVars>
          <dgm:dir/>
          <dgm:resizeHandles val="exact"/>
        </dgm:presLayoutVars>
      </dgm:prSet>
      <dgm:spPr/>
      <dgm:t>
        <a:bodyPr/>
        <a:lstStyle/>
        <a:p>
          <a:endParaRPr lang="en-US"/>
        </a:p>
      </dgm:t>
    </dgm:pt>
    <dgm:pt modelId="{33B3DDC6-A0CF-4252-AE1C-3746B43C8E56}" type="pres">
      <dgm:prSet presAssocID="{DC60D362-BA80-490F-AD59-D685086F2BB1}" presName="node" presStyleLbl="node1" presStyleIdx="0" presStyleCnt="2" custScaleX="134987" custScaleY="188909">
        <dgm:presLayoutVars>
          <dgm:bulletEnabled val="1"/>
        </dgm:presLayoutVars>
      </dgm:prSet>
      <dgm:spPr/>
      <dgm:t>
        <a:bodyPr/>
        <a:lstStyle/>
        <a:p>
          <a:endParaRPr lang="en-US"/>
        </a:p>
      </dgm:t>
    </dgm:pt>
    <dgm:pt modelId="{A83C7113-5E5A-435C-BE89-84ABB3E49537}" type="pres">
      <dgm:prSet presAssocID="{26EC772F-E3FD-4632-A8BF-7A71991CD7DC}" presName="sibTrans" presStyleLbl="sibTrans2D1" presStyleIdx="0" presStyleCnt="1"/>
      <dgm:spPr/>
      <dgm:t>
        <a:bodyPr/>
        <a:lstStyle/>
        <a:p>
          <a:endParaRPr lang="en-US"/>
        </a:p>
      </dgm:t>
    </dgm:pt>
    <dgm:pt modelId="{1617CDBE-8B58-44B8-B501-E2FA29F8B750}" type="pres">
      <dgm:prSet presAssocID="{26EC772F-E3FD-4632-A8BF-7A71991CD7DC}" presName="connectorText" presStyleLbl="sibTrans2D1" presStyleIdx="0" presStyleCnt="1"/>
      <dgm:spPr/>
      <dgm:t>
        <a:bodyPr/>
        <a:lstStyle/>
        <a:p>
          <a:endParaRPr lang="en-US"/>
        </a:p>
      </dgm:t>
    </dgm:pt>
    <dgm:pt modelId="{5E6135C2-99CB-4C28-B58D-DF58FFC98D24}" type="pres">
      <dgm:prSet presAssocID="{670342EC-7648-4243-AB79-DB4E61B0DA41}" presName="node" presStyleLbl="node1" presStyleIdx="1" presStyleCnt="2" custScaleX="124348" custScaleY="184278">
        <dgm:presLayoutVars>
          <dgm:bulletEnabled val="1"/>
        </dgm:presLayoutVars>
      </dgm:prSet>
      <dgm:spPr/>
      <dgm:t>
        <a:bodyPr/>
        <a:lstStyle/>
        <a:p>
          <a:endParaRPr lang="en-US"/>
        </a:p>
      </dgm:t>
    </dgm:pt>
  </dgm:ptLst>
  <dgm:cxnLst>
    <dgm:cxn modelId="{67E00864-8FE8-4A2B-A312-C1F5971069D7}" srcId="{DB97F1D1-D38B-4D2F-A0E3-395C1AE46AEB}" destId="{DC60D362-BA80-490F-AD59-D685086F2BB1}" srcOrd="0" destOrd="0" parTransId="{D4B2B2C0-E939-4CA3-8D44-6FBA934B3ADC}" sibTransId="{26EC772F-E3FD-4632-A8BF-7A71991CD7DC}"/>
    <dgm:cxn modelId="{97A82225-436F-4220-933C-1A9D5895B954}" type="presOf" srcId="{DC60D362-BA80-490F-AD59-D685086F2BB1}" destId="{33B3DDC6-A0CF-4252-AE1C-3746B43C8E56}" srcOrd="0" destOrd="0" presId="urn:microsoft.com/office/officeart/2005/8/layout/process1"/>
    <dgm:cxn modelId="{562279DD-9BCB-46EC-B130-6ADED4C36E41}" type="presOf" srcId="{26EC772F-E3FD-4632-A8BF-7A71991CD7DC}" destId="{A83C7113-5E5A-435C-BE89-84ABB3E49537}" srcOrd="0" destOrd="0" presId="urn:microsoft.com/office/officeart/2005/8/layout/process1"/>
    <dgm:cxn modelId="{894021F8-D724-4DF8-8FCD-5CFCB8D3A1CD}" type="presOf" srcId="{DB97F1D1-D38B-4D2F-A0E3-395C1AE46AEB}" destId="{F1C8A87B-97CB-4F02-9950-17645939A41D}" srcOrd="0" destOrd="0" presId="urn:microsoft.com/office/officeart/2005/8/layout/process1"/>
    <dgm:cxn modelId="{7818B7AA-3596-4006-BD0E-546A56ACF4B5}" srcId="{DB97F1D1-D38B-4D2F-A0E3-395C1AE46AEB}" destId="{670342EC-7648-4243-AB79-DB4E61B0DA41}" srcOrd="1" destOrd="0" parTransId="{6494A3A2-E91F-41A0-96E1-DB5ABD875605}" sibTransId="{07E1F67A-778A-4371-85C0-BB0EECFFAD6F}"/>
    <dgm:cxn modelId="{A3828D2F-6040-4C38-8706-5557D9476FCF}" type="presOf" srcId="{26EC772F-E3FD-4632-A8BF-7A71991CD7DC}" destId="{1617CDBE-8B58-44B8-B501-E2FA29F8B750}" srcOrd="1" destOrd="0" presId="urn:microsoft.com/office/officeart/2005/8/layout/process1"/>
    <dgm:cxn modelId="{29DA2439-C1FC-4636-BEBF-BB8B73CCE386}" type="presOf" srcId="{670342EC-7648-4243-AB79-DB4E61B0DA41}" destId="{5E6135C2-99CB-4C28-B58D-DF58FFC98D24}" srcOrd="0" destOrd="0" presId="urn:microsoft.com/office/officeart/2005/8/layout/process1"/>
    <dgm:cxn modelId="{69A14CA0-7E25-43D2-B826-F9C131C5D816}" type="presParOf" srcId="{F1C8A87B-97CB-4F02-9950-17645939A41D}" destId="{33B3DDC6-A0CF-4252-AE1C-3746B43C8E56}" srcOrd="0" destOrd="0" presId="urn:microsoft.com/office/officeart/2005/8/layout/process1"/>
    <dgm:cxn modelId="{EDFEF7F0-62EF-4EA3-902D-0B199C8CF95D}" type="presParOf" srcId="{F1C8A87B-97CB-4F02-9950-17645939A41D}" destId="{A83C7113-5E5A-435C-BE89-84ABB3E49537}" srcOrd="1" destOrd="0" presId="urn:microsoft.com/office/officeart/2005/8/layout/process1"/>
    <dgm:cxn modelId="{FDF0FEA0-5138-450B-A7B3-14FC8A3344A2}" type="presParOf" srcId="{A83C7113-5E5A-435C-BE89-84ABB3E49537}" destId="{1617CDBE-8B58-44B8-B501-E2FA29F8B750}" srcOrd="0" destOrd="0" presId="urn:microsoft.com/office/officeart/2005/8/layout/process1"/>
    <dgm:cxn modelId="{7D1C0354-963C-4E99-ADDF-78A31FB84C6D}" type="presParOf" srcId="{F1C8A87B-97CB-4F02-9950-17645939A41D}" destId="{5E6135C2-99CB-4C28-B58D-DF58FFC98D24}"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98A0B7D-95A5-4E30-8A35-CBA1D302E1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6114D20A-684E-469E-8953-B7C94A5F91E0}">
      <dgm:prSet custT="1"/>
      <dgm:spPr/>
      <dgm:t>
        <a:bodyPr/>
        <a:lstStyle/>
        <a:p>
          <a:pPr algn="just" rtl="1"/>
          <a:r>
            <a:rPr lang="ar-SA" sz="5400" b="1" dirty="0" smtClean="0"/>
            <a:t>إلا أن الأزمة بدأت </a:t>
          </a:r>
          <a:r>
            <a:rPr lang="ar-SA" sz="5400" b="1" dirty="0" smtClean="0">
              <a:solidFill>
                <a:srgbClr val="FFFF00"/>
              </a:solidFill>
            </a:rPr>
            <a:t>تنفرج</a:t>
          </a:r>
          <a:r>
            <a:rPr lang="ar-SA" sz="5400" b="1" dirty="0" smtClean="0"/>
            <a:t> بتولي </a:t>
          </a:r>
          <a:r>
            <a:rPr lang="ar-SA" sz="5400" b="1" u="sng" dirty="0" smtClean="0">
              <a:solidFill>
                <a:srgbClr val="FFFF00"/>
              </a:solidFill>
            </a:rPr>
            <a:t>السيد تركي بن سعيد</a:t>
          </a:r>
          <a:r>
            <a:rPr lang="ar-SA" sz="5400" b="1" dirty="0" smtClean="0">
              <a:solidFill>
                <a:srgbClr val="FFFF00"/>
              </a:solidFill>
            </a:rPr>
            <a:t> </a:t>
          </a:r>
          <a:r>
            <a:rPr lang="ar-SA" sz="5400" b="1" dirty="0" smtClean="0"/>
            <a:t>الحكم، وقد تميز بقدرته على التنظيم والإدارة والتخطيط، فاستطاع أن يوحد البلاد ويقضي على الفتن الداخلية .</a:t>
          </a:r>
        </a:p>
        <a:p>
          <a:pPr algn="just" rtl="1"/>
          <a:r>
            <a:rPr lang="ar-SA" sz="5400" b="1" dirty="0" smtClean="0"/>
            <a:t> إلا أن الأوضاع بدأت </a:t>
          </a:r>
          <a:r>
            <a:rPr lang="ar-SA" sz="5400" b="1" dirty="0" smtClean="0">
              <a:solidFill>
                <a:srgbClr val="FFFF00"/>
              </a:solidFill>
            </a:rPr>
            <a:t>تتأزم</a:t>
          </a:r>
          <a:r>
            <a:rPr lang="ar-SA" sz="5400" b="1" dirty="0" smtClean="0"/>
            <a:t> في عهد السيد </a:t>
          </a:r>
          <a:r>
            <a:rPr lang="ar-SA" sz="5400" b="1" u="sng" dirty="0" smtClean="0">
              <a:solidFill>
                <a:srgbClr val="FFFF00"/>
              </a:solidFill>
            </a:rPr>
            <a:t>تيمور بن فيصل بن تركي</a:t>
          </a:r>
          <a:r>
            <a:rPr lang="ar-SA" sz="5400" b="1" dirty="0" smtClean="0">
              <a:solidFill>
                <a:srgbClr val="FFFF00"/>
              </a:solidFill>
            </a:rPr>
            <a:t> </a:t>
          </a:r>
          <a:r>
            <a:rPr lang="ar-SA" sz="5400" b="1" dirty="0" smtClean="0"/>
            <a:t>حيث صارت الأوضاع الاقتصادية أكثر سوءا وخاصة في مطلع الثلاثينيات من القرن العشرين، رغم المحاولة الجادة من خلال إبرام الاتفاقيات واستجلاب بعض الخبراء والشركات للتنقيب عن النفط </a:t>
          </a:r>
          <a:endParaRPr lang="en-US" sz="5400" dirty="0"/>
        </a:p>
      </dgm:t>
    </dgm:pt>
    <dgm:pt modelId="{6F4D320E-1925-4764-82DE-C49B4D9A692D}" type="parTrans" cxnId="{BA9B2F85-D3EE-4CA6-BF2D-ED047EDDB557}">
      <dgm:prSet/>
      <dgm:spPr/>
      <dgm:t>
        <a:bodyPr/>
        <a:lstStyle/>
        <a:p>
          <a:endParaRPr lang="en-US"/>
        </a:p>
      </dgm:t>
    </dgm:pt>
    <dgm:pt modelId="{FB872130-94CD-40B9-826A-C4E654EDCD25}" type="sibTrans" cxnId="{BA9B2F85-D3EE-4CA6-BF2D-ED047EDDB557}">
      <dgm:prSet/>
      <dgm:spPr/>
      <dgm:t>
        <a:bodyPr/>
        <a:lstStyle/>
        <a:p>
          <a:endParaRPr lang="en-US"/>
        </a:p>
      </dgm:t>
    </dgm:pt>
    <dgm:pt modelId="{362E4AD8-78BD-4EC2-B960-FF3F1833170E}">
      <dgm:prSet custT="1"/>
      <dgm:spPr/>
      <dgm:t>
        <a:bodyPr/>
        <a:lstStyle/>
        <a:p>
          <a:pPr algn="just" rtl="1"/>
          <a:r>
            <a:rPr lang="ar-SA" sz="5400" b="1" dirty="0" smtClean="0"/>
            <a:t>وبعد تولي السلطان </a:t>
          </a:r>
          <a:r>
            <a:rPr lang="ar-SA" sz="5400" b="1" u="sng" dirty="0" smtClean="0">
              <a:solidFill>
                <a:srgbClr val="FFFF00"/>
              </a:solidFill>
            </a:rPr>
            <a:t>سعيد بن تيمور</a:t>
          </a:r>
          <a:r>
            <a:rPr lang="ar-SA" sz="5400" b="1" dirty="0" smtClean="0">
              <a:solidFill>
                <a:srgbClr val="FFFF00"/>
              </a:solidFill>
            </a:rPr>
            <a:t> </a:t>
          </a:r>
          <a:r>
            <a:rPr lang="ar-SA" sz="5400" b="1" dirty="0" smtClean="0"/>
            <a:t>الحكم وجد أن العالم </a:t>
          </a:r>
          <a:r>
            <a:rPr lang="ar-SA" sz="5400" b="1" dirty="0" smtClean="0">
              <a:solidFill>
                <a:srgbClr val="FFFF00"/>
              </a:solidFill>
            </a:rPr>
            <a:t>يعاني</a:t>
          </a:r>
          <a:r>
            <a:rPr lang="ar-SA" sz="5400" b="1" dirty="0" smtClean="0"/>
            <a:t> معاناة شديدة من وطأة الأزمة الاقتصادية التي تجتاحه</a:t>
          </a:r>
          <a:endParaRPr lang="en-US" sz="5400" dirty="0"/>
        </a:p>
      </dgm:t>
    </dgm:pt>
    <dgm:pt modelId="{4A67CDB4-8072-44D0-B9E8-5E8273014633}" type="parTrans" cxnId="{8659F472-FD3D-44FE-8C6E-AA3C086E1BC1}">
      <dgm:prSet/>
      <dgm:spPr/>
      <dgm:t>
        <a:bodyPr/>
        <a:lstStyle/>
        <a:p>
          <a:endParaRPr lang="en-US"/>
        </a:p>
      </dgm:t>
    </dgm:pt>
    <dgm:pt modelId="{E81D0F97-9F55-4586-BA34-C3E18EFBCC06}" type="sibTrans" cxnId="{8659F472-FD3D-44FE-8C6E-AA3C086E1BC1}">
      <dgm:prSet/>
      <dgm:spPr/>
      <dgm:t>
        <a:bodyPr/>
        <a:lstStyle/>
        <a:p>
          <a:endParaRPr lang="en-US"/>
        </a:p>
      </dgm:t>
    </dgm:pt>
    <dgm:pt modelId="{7BD29943-CE14-430D-A80E-7FC89399F20A}">
      <dgm:prSet custT="1"/>
      <dgm:spPr/>
      <dgm:t>
        <a:bodyPr/>
        <a:lstStyle/>
        <a:p>
          <a:pPr algn="just" rtl="1"/>
          <a:r>
            <a:rPr lang="ar-SA" sz="5400" b="1" dirty="0" smtClean="0"/>
            <a:t>فالتزم </a:t>
          </a:r>
          <a:r>
            <a:rPr lang="ar-SA" sz="5400" b="1" u="sng" dirty="0" smtClean="0"/>
            <a:t>بتسديد ما على الدولة من ديون خارجية</a:t>
          </a:r>
          <a:endParaRPr lang="en-US" sz="5400" dirty="0"/>
        </a:p>
      </dgm:t>
    </dgm:pt>
    <dgm:pt modelId="{4A15BF89-D3F3-42A6-B1A0-E9256B6558A4}" type="parTrans" cxnId="{072F61E3-1F9B-45A2-BBCF-194D7EBB6294}">
      <dgm:prSet/>
      <dgm:spPr/>
    </dgm:pt>
    <dgm:pt modelId="{691A7E84-5F23-4D3D-9313-44C2633741A9}" type="sibTrans" cxnId="{072F61E3-1F9B-45A2-BBCF-194D7EBB6294}">
      <dgm:prSet/>
      <dgm:spPr/>
    </dgm:pt>
    <dgm:pt modelId="{7497CFC8-E345-4901-A354-684A7A5ABE7B}">
      <dgm:prSet custT="1"/>
      <dgm:spPr/>
      <dgm:t>
        <a:bodyPr/>
        <a:lstStyle/>
        <a:p>
          <a:pPr algn="just" rtl="1"/>
          <a:r>
            <a:rPr lang="ar-SA" sz="5400" b="1" u="sng" dirty="0" smtClean="0"/>
            <a:t>ولقد منح السيد سعيد شركة تنمية نفط عمان امتيازا للتنقيب عن النفط في عمان، وقد تم استخراجه وتصديره سنة 1968 .</a:t>
          </a:r>
          <a:r>
            <a:rPr lang="ar-SA" sz="5400" b="1" dirty="0" smtClean="0"/>
            <a:t> </a:t>
          </a:r>
          <a:endParaRPr lang="en-US" sz="5400" dirty="0"/>
        </a:p>
      </dgm:t>
    </dgm:pt>
    <dgm:pt modelId="{1F7B198E-2743-41B6-8265-FED5C77B67FD}" type="parTrans" cxnId="{5149BEC9-83D7-482E-80D2-C6AF5D5F0E90}">
      <dgm:prSet/>
      <dgm:spPr/>
    </dgm:pt>
    <dgm:pt modelId="{653187F0-972C-4F97-99DD-E21118347C67}" type="sibTrans" cxnId="{5149BEC9-83D7-482E-80D2-C6AF5D5F0E90}">
      <dgm:prSet/>
      <dgm:spPr/>
    </dgm:pt>
    <dgm:pt modelId="{2D288A7B-66F3-4BD2-9456-3419009143EE}">
      <dgm:prSet custT="1"/>
      <dgm:spPr/>
      <dgm:t>
        <a:bodyPr/>
        <a:lstStyle/>
        <a:p>
          <a:pPr algn="just" rtl="1"/>
          <a:r>
            <a:rPr lang="ar-SA" sz="5400" b="1" u="sng" dirty="0" smtClean="0"/>
            <a:t> كما أنه قام بجولات لتدعيم العلاقات التجارية مع اليابان وأمريكا وبريطانيا وفرنسا وإيطاليا والهند، وذلك في سنة 1937 م . </a:t>
          </a:r>
          <a:endParaRPr lang="en-US" sz="5400" dirty="0"/>
        </a:p>
      </dgm:t>
    </dgm:pt>
    <dgm:pt modelId="{4B344DD4-BA88-4225-86DA-9B5625AD03BE}" type="parTrans" cxnId="{5B5A9A18-5093-408A-A1A7-7060648E74E6}">
      <dgm:prSet/>
      <dgm:spPr/>
    </dgm:pt>
    <dgm:pt modelId="{D37999F0-7D16-422E-98D0-D8D03A47EE57}" type="sibTrans" cxnId="{5B5A9A18-5093-408A-A1A7-7060648E74E6}">
      <dgm:prSet/>
      <dgm:spPr/>
    </dgm:pt>
    <dgm:pt modelId="{28A60D91-1F67-4ED4-887B-AB7F06432D8E}" type="pres">
      <dgm:prSet presAssocID="{C98A0B7D-95A5-4E30-8A35-CBA1D302E187}" presName="Name0" presStyleCnt="0">
        <dgm:presLayoutVars>
          <dgm:dir/>
          <dgm:resizeHandles val="exact"/>
        </dgm:presLayoutVars>
      </dgm:prSet>
      <dgm:spPr/>
      <dgm:t>
        <a:bodyPr/>
        <a:lstStyle/>
        <a:p>
          <a:endParaRPr lang="en-US"/>
        </a:p>
      </dgm:t>
    </dgm:pt>
    <dgm:pt modelId="{5636C2B7-94AA-49A0-BA4D-DA0E6CC0131A}" type="pres">
      <dgm:prSet presAssocID="{6114D20A-684E-469E-8953-B7C94A5F91E0}" presName="node" presStyleLbl="node1" presStyleIdx="0" presStyleCnt="1" custScaleX="611908" custScaleY="289559">
        <dgm:presLayoutVars>
          <dgm:bulletEnabled val="1"/>
        </dgm:presLayoutVars>
      </dgm:prSet>
      <dgm:spPr/>
      <dgm:t>
        <a:bodyPr/>
        <a:lstStyle/>
        <a:p>
          <a:endParaRPr lang="en-US"/>
        </a:p>
      </dgm:t>
    </dgm:pt>
  </dgm:ptLst>
  <dgm:cxnLst>
    <dgm:cxn modelId="{F45D2BD2-0A3E-41D5-B1ED-332A99481563}" type="presOf" srcId="{7497CFC8-E345-4901-A354-684A7A5ABE7B}" destId="{5636C2B7-94AA-49A0-BA4D-DA0E6CC0131A}" srcOrd="0" destOrd="4" presId="urn:microsoft.com/office/officeart/2005/8/layout/process1"/>
    <dgm:cxn modelId="{5B5A9A18-5093-408A-A1A7-7060648E74E6}" srcId="{6114D20A-684E-469E-8953-B7C94A5F91E0}" destId="{2D288A7B-66F3-4BD2-9456-3419009143EE}" srcOrd="2" destOrd="0" parTransId="{4B344DD4-BA88-4225-86DA-9B5625AD03BE}" sibTransId="{D37999F0-7D16-422E-98D0-D8D03A47EE57}"/>
    <dgm:cxn modelId="{8659F472-FD3D-44FE-8C6E-AA3C086E1BC1}" srcId="{6114D20A-684E-469E-8953-B7C94A5F91E0}" destId="{362E4AD8-78BD-4EC2-B960-FF3F1833170E}" srcOrd="0" destOrd="0" parTransId="{4A67CDB4-8072-44D0-B9E8-5E8273014633}" sibTransId="{E81D0F97-9F55-4586-BA34-C3E18EFBCC06}"/>
    <dgm:cxn modelId="{072F61E3-1F9B-45A2-BBCF-194D7EBB6294}" srcId="{6114D20A-684E-469E-8953-B7C94A5F91E0}" destId="{7BD29943-CE14-430D-A80E-7FC89399F20A}" srcOrd="1" destOrd="0" parTransId="{4A15BF89-D3F3-42A6-B1A0-E9256B6558A4}" sibTransId="{691A7E84-5F23-4D3D-9313-44C2633741A9}"/>
    <dgm:cxn modelId="{12E3F722-6E26-4FCF-A082-F333131E6246}" type="presOf" srcId="{2D288A7B-66F3-4BD2-9456-3419009143EE}" destId="{5636C2B7-94AA-49A0-BA4D-DA0E6CC0131A}" srcOrd="0" destOrd="3" presId="urn:microsoft.com/office/officeart/2005/8/layout/process1"/>
    <dgm:cxn modelId="{3EE8D7F9-EBD6-454F-9098-23227A10EE1F}" type="presOf" srcId="{6114D20A-684E-469E-8953-B7C94A5F91E0}" destId="{5636C2B7-94AA-49A0-BA4D-DA0E6CC0131A}" srcOrd="0" destOrd="0" presId="urn:microsoft.com/office/officeart/2005/8/layout/process1"/>
    <dgm:cxn modelId="{D29AE4F7-6A20-47BB-8A66-3C24DD59B2CA}" type="presOf" srcId="{7BD29943-CE14-430D-A80E-7FC89399F20A}" destId="{5636C2B7-94AA-49A0-BA4D-DA0E6CC0131A}" srcOrd="0" destOrd="2" presId="urn:microsoft.com/office/officeart/2005/8/layout/process1"/>
    <dgm:cxn modelId="{3667B1BF-143B-43F9-B15D-7734C509B4CF}" type="presOf" srcId="{C98A0B7D-95A5-4E30-8A35-CBA1D302E187}" destId="{28A60D91-1F67-4ED4-887B-AB7F06432D8E}" srcOrd="0" destOrd="0" presId="urn:microsoft.com/office/officeart/2005/8/layout/process1"/>
    <dgm:cxn modelId="{BA9B2F85-D3EE-4CA6-BF2D-ED047EDDB557}" srcId="{C98A0B7D-95A5-4E30-8A35-CBA1D302E187}" destId="{6114D20A-684E-469E-8953-B7C94A5F91E0}" srcOrd="0" destOrd="0" parTransId="{6F4D320E-1925-4764-82DE-C49B4D9A692D}" sibTransId="{FB872130-94CD-40B9-826A-C4E654EDCD25}"/>
    <dgm:cxn modelId="{5149BEC9-83D7-482E-80D2-C6AF5D5F0E90}" srcId="{6114D20A-684E-469E-8953-B7C94A5F91E0}" destId="{7497CFC8-E345-4901-A354-684A7A5ABE7B}" srcOrd="3" destOrd="0" parTransId="{1F7B198E-2743-41B6-8265-FED5C77B67FD}" sibTransId="{653187F0-972C-4F97-99DD-E21118347C67}"/>
    <dgm:cxn modelId="{A37FD5C8-F7EF-4687-9D55-FF6877FB8426}" type="presOf" srcId="{362E4AD8-78BD-4EC2-B960-FF3F1833170E}" destId="{5636C2B7-94AA-49A0-BA4D-DA0E6CC0131A}" srcOrd="0" destOrd="1" presId="urn:microsoft.com/office/officeart/2005/8/layout/process1"/>
    <dgm:cxn modelId="{3DA5B943-6E44-4852-8F8C-EC10A45A48DD}" type="presParOf" srcId="{28A60D91-1F67-4ED4-887B-AB7F06432D8E}" destId="{5636C2B7-94AA-49A0-BA4D-DA0E6CC0131A}"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978ED75-7CBF-4BE9-BDA8-D1B085B6DC5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2C3CC4C-BBAF-441C-81BE-E790451C6EA9}">
      <dgm:prSet/>
      <dgm:spPr/>
      <dgm:t>
        <a:bodyPr/>
        <a:lstStyle/>
        <a:p>
          <a:pPr rtl="1"/>
          <a:r>
            <a:rPr lang="ar-SA" b="1" dirty="0" smtClean="0"/>
            <a:t>لقد تطور الاقتصاد العماني  منذ عام </a:t>
          </a:r>
          <a:r>
            <a:rPr lang="ar-SA" b="1" u="sng" dirty="0" smtClean="0"/>
            <a:t>1970 في عهد السلطان</a:t>
          </a:r>
          <a:r>
            <a:rPr lang="ar-SA" b="1" dirty="0" smtClean="0"/>
            <a:t> </a:t>
          </a:r>
          <a:r>
            <a:rPr lang="ar-OM" b="1" dirty="0" smtClean="0"/>
            <a:t>مؤسس النهضة المباركة </a:t>
          </a:r>
          <a:r>
            <a:rPr lang="ar-SA" b="1" dirty="0" smtClean="0"/>
            <a:t>على مرحلتين</a:t>
          </a:r>
          <a:endParaRPr lang="en-US" dirty="0"/>
        </a:p>
      </dgm:t>
    </dgm:pt>
    <dgm:pt modelId="{370E8AFC-6C4D-4467-8F02-DF83014CCB93}" type="parTrans" cxnId="{E9F0E54D-D14D-42D7-A8E5-DD314473E3A7}">
      <dgm:prSet/>
      <dgm:spPr/>
      <dgm:t>
        <a:bodyPr/>
        <a:lstStyle/>
        <a:p>
          <a:endParaRPr lang="en-US"/>
        </a:p>
      </dgm:t>
    </dgm:pt>
    <dgm:pt modelId="{9DAA4053-EB16-4E5D-8B6B-71B286331778}" type="sibTrans" cxnId="{E9F0E54D-D14D-42D7-A8E5-DD314473E3A7}">
      <dgm:prSet/>
      <dgm:spPr/>
      <dgm:t>
        <a:bodyPr/>
        <a:lstStyle/>
        <a:p>
          <a:endParaRPr lang="en-US"/>
        </a:p>
      </dgm:t>
    </dgm:pt>
    <dgm:pt modelId="{44494CD0-F9A8-4201-AAF2-36F6B4D90543}">
      <dgm:prSet/>
      <dgm:spPr/>
      <dgm:t>
        <a:bodyPr/>
        <a:lstStyle/>
        <a:p>
          <a:pPr rtl="1"/>
          <a:r>
            <a:rPr lang="ar-OM" b="1" dirty="0" smtClean="0">
              <a:solidFill>
                <a:srgbClr val="FFFF00"/>
              </a:solidFill>
            </a:rPr>
            <a:t>المرحلة الأولى </a:t>
          </a:r>
          <a:r>
            <a:rPr lang="ar-OM" b="1" dirty="0" smtClean="0"/>
            <a:t>: تشمل الفترة من 1970م وحتى عام 1995م وفيها تم تنفيذ إستراتيجية التنمية الاقتصادية </a:t>
          </a:r>
          <a:endParaRPr lang="en-US" dirty="0"/>
        </a:p>
      </dgm:t>
    </dgm:pt>
    <dgm:pt modelId="{DC4C2800-7D9E-4FC5-91AE-73F5E7500E7D}" type="parTrans" cxnId="{BE9818A9-2478-4E9A-A740-27A28423D09B}">
      <dgm:prSet/>
      <dgm:spPr/>
      <dgm:t>
        <a:bodyPr/>
        <a:lstStyle/>
        <a:p>
          <a:endParaRPr lang="en-US"/>
        </a:p>
      </dgm:t>
    </dgm:pt>
    <dgm:pt modelId="{AC608D5F-0D6C-4031-A3B2-27EBAD19F2BE}" type="sibTrans" cxnId="{BE9818A9-2478-4E9A-A740-27A28423D09B}">
      <dgm:prSet/>
      <dgm:spPr/>
      <dgm:t>
        <a:bodyPr/>
        <a:lstStyle/>
        <a:p>
          <a:endParaRPr lang="en-US"/>
        </a:p>
      </dgm:t>
    </dgm:pt>
    <dgm:pt modelId="{9B7DF749-A5DB-4DE0-8562-32EE459D1909}" type="pres">
      <dgm:prSet presAssocID="{2978ED75-7CBF-4BE9-BDA8-D1B085B6DC55}" presName="linear" presStyleCnt="0">
        <dgm:presLayoutVars>
          <dgm:animLvl val="lvl"/>
          <dgm:resizeHandles val="exact"/>
        </dgm:presLayoutVars>
      </dgm:prSet>
      <dgm:spPr/>
      <dgm:t>
        <a:bodyPr/>
        <a:lstStyle/>
        <a:p>
          <a:endParaRPr lang="en-US"/>
        </a:p>
      </dgm:t>
    </dgm:pt>
    <dgm:pt modelId="{EF84B3C1-08B0-450E-8FB5-511F383D60A6}" type="pres">
      <dgm:prSet presAssocID="{C2C3CC4C-BBAF-441C-81BE-E790451C6EA9}" presName="parentText" presStyleLbl="node1" presStyleIdx="0" presStyleCnt="2">
        <dgm:presLayoutVars>
          <dgm:chMax val="0"/>
          <dgm:bulletEnabled val="1"/>
        </dgm:presLayoutVars>
      </dgm:prSet>
      <dgm:spPr/>
      <dgm:t>
        <a:bodyPr/>
        <a:lstStyle/>
        <a:p>
          <a:endParaRPr lang="en-US"/>
        </a:p>
      </dgm:t>
    </dgm:pt>
    <dgm:pt modelId="{D6FE120E-275F-42A2-8E48-D9107D1C7F05}" type="pres">
      <dgm:prSet presAssocID="{9DAA4053-EB16-4E5D-8B6B-71B286331778}" presName="spacer" presStyleCnt="0"/>
      <dgm:spPr/>
    </dgm:pt>
    <dgm:pt modelId="{1E5DC83A-ABFE-430A-9069-F3FEE088D6FD}" type="pres">
      <dgm:prSet presAssocID="{44494CD0-F9A8-4201-AAF2-36F6B4D90543}" presName="parentText" presStyleLbl="node1" presStyleIdx="1" presStyleCnt="2">
        <dgm:presLayoutVars>
          <dgm:chMax val="0"/>
          <dgm:bulletEnabled val="1"/>
        </dgm:presLayoutVars>
      </dgm:prSet>
      <dgm:spPr/>
      <dgm:t>
        <a:bodyPr/>
        <a:lstStyle/>
        <a:p>
          <a:endParaRPr lang="en-US"/>
        </a:p>
      </dgm:t>
    </dgm:pt>
  </dgm:ptLst>
  <dgm:cxnLst>
    <dgm:cxn modelId="{7D2642E4-32BC-4081-896E-BBCA444CF99B}" type="presOf" srcId="{C2C3CC4C-BBAF-441C-81BE-E790451C6EA9}" destId="{EF84B3C1-08B0-450E-8FB5-511F383D60A6}" srcOrd="0" destOrd="0" presId="urn:microsoft.com/office/officeart/2005/8/layout/vList2"/>
    <dgm:cxn modelId="{C467473F-77D1-482D-A574-973E13E3A277}" type="presOf" srcId="{2978ED75-7CBF-4BE9-BDA8-D1B085B6DC55}" destId="{9B7DF749-A5DB-4DE0-8562-32EE459D1909}" srcOrd="0" destOrd="0" presId="urn:microsoft.com/office/officeart/2005/8/layout/vList2"/>
    <dgm:cxn modelId="{BE9818A9-2478-4E9A-A740-27A28423D09B}" srcId="{2978ED75-7CBF-4BE9-BDA8-D1B085B6DC55}" destId="{44494CD0-F9A8-4201-AAF2-36F6B4D90543}" srcOrd="1" destOrd="0" parTransId="{DC4C2800-7D9E-4FC5-91AE-73F5E7500E7D}" sibTransId="{AC608D5F-0D6C-4031-A3B2-27EBAD19F2BE}"/>
    <dgm:cxn modelId="{5EE81C44-890C-41F0-A98E-06DB10B37325}" type="presOf" srcId="{44494CD0-F9A8-4201-AAF2-36F6B4D90543}" destId="{1E5DC83A-ABFE-430A-9069-F3FEE088D6FD}" srcOrd="0" destOrd="0" presId="urn:microsoft.com/office/officeart/2005/8/layout/vList2"/>
    <dgm:cxn modelId="{E9F0E54D-D14D-42D7-A8E5-DD314473E3A7}" srcId="{2978ED75-7CBF-4BE9-BDA8-D1B085B6DC55}" destId="{C2C3CC4C-BBAF-441C-81BE-E790451C6EA9}" srcOrd="0" destOrd="0" parTransId="{370E8AFC-6C4D-4467-8F02-DF83014CCB93}" sibTransId="{9DAA4053-EB16-4E5D-8B6B-71B286331778}"/>
    <dgm:cxn modelId="{3C1D3B07-0F9F-43A9-AAC4-C4EBE16EE70C}" type="presParOf" srcId="{9B7DF749-A5DB-4DE0-8562-32EE459D1909}" destId="{EF84B3C1-08B0-450E-8FB5-511F383D60A6}" srcOrd="0" destOrd="0" presId="urn:microsoft.com/office/officeart/2005/8/layout/vList2"/>
    <dgm:cxn modelId="{A6E9856C-85F2-4EB2-B40B-5FD182137094}" type="presParOf" srcId="{9B7DF749-A5DB-4DE0-8562-32EE459D1909}" destId="{D6FE120E-275F-42A2-8E48-D9107D1C7F05}" srcOrd="1" destOrd="0" presId="urn:microsoft.com/office/officeart/2005/8/layout/vList2"/>
    <dgm:cxn modelId="{4A49462B-B402-4E2B-954A-47F1CE561E7B}" type="presParOf" srcId="{9B7DF749-A5DB-4DE0-8562-32EE459D1909}" destId="{1E5DC83A-ABFE-430A-9069-F3FEE088D6F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C026043-E5C3-4CA8-938B-DB3848604383}"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74975D65-1D1D-4E6E-8258-AEDB6FDD3AEC}">
      <dgm:prSet custT="1"/>
      <dgm:spPr/>
      <dgm:t>
        <a:bodyPr/>
        <a:lstStyle/>
        <a:p>
          <a:pPr rtl="1"/>
          <a:r>
            <a:rPr lang="ar-SA" sz="4800" b="1" u="sng" dirty="0" smtClean="0">
              <a:solidFill>
                <a:srgbClr val="FFFF00"/>
              </a:solidFill>
            </a:rPr>
            <a:t>والمرحلة الثانية</a:t>
          </a:r>
          <a:r>
            <a:rPr lang="ar-SA" sz="4800" b="1" dirty="0" smtClean="0">
              <a:solidFill>
                <a:srgbClr val="FFFF00"/>
              </a:solidFill>
            </a:rPr>
            <a:t> </a:t>
          </a:r>
          <a:r>
            <a:rPr lang="ar-SA" sz="4800" b="1" dirty="0" smtClean="0"/>
            <a:t>: تضمنت اعتماد وبدء تنفيذ الرؤية المستقبلية للاقتصاد العماني (عمان 2020م) المعتمدة في عام 1995م  وخلال المرحلة الأولى ارتفع الناتج المحلي في عام 1995م محققاً معدل نمو سنوي بلغ نحو(17%) في المتوسط</a:t>
          </a:r>
          <a:endParaRPr lang="en-US" sz="4800" dirty="0"/>
        </a:p>
      </dgm:t>
    </dgm:pt>
    <dgm:pt modelId="{F7578E9A-EDB1-4750-9554-739664EE1DD5}" type="parTrans" cxnId="{62E18C99-A127-4780-A271-5F3ABC8BF656}">
      <dgm:prSet/>
      <dgm:spPr/>
      <dgm:t>
        <a:bodyPr/>
        <a:lstStyle/>
        <a:p>
          <a:endParaRPr lang="en-US"/>
        </a:p>
      </dgm:t>
    </dgm:pt>
    <dgm:pt modelId="{1DADA9AC-A2EF-45CC-A37C-38EC802B92EE}" type="sibTrans" cxnId="{62E18C99-A127-4780-A271-5F3ABC8BF656}">
      <dgm:prSet/>
      <dgm:spPr/>
      <dgm:t>
        <a:bodyPr/>
        <a:lstStyle/>
        <a:p>
          <a:endParaRPr lang="en-US"/>
        </a:p>
      </dgm:t>
    </dgm:pt>
    <dgm:pt modelId="{DCE1F3B1-6DE4-4834-B12B-2B8154AE61B9}">
      <dgm:prSet custT="1"/>
      <dgm:spPr/>
      <dgm:t>
        <a:bodyPr/>
        <a:lstStyle/>
        <a:p>
          <a:pPr rtl="1"/>
          <a:r>
            <a:rPr lang="ar-SA" sz="4800" b="1" u="sng" dirty="0" smtClean="0"/>
            <a:t>واليوم تشهد السلطنة</a:t>
          </a:r>
          <a:r>
            <a:rPr lang="ar-SA" sz="4800" b="1" dirty="0" smtClean="0"/>
            <a:t> قيام العديد من المشاريع التي تهدف إلى تنويع مصادر الدخل وتوفير فرص العمل للشباب العماني، كالمشاريع المعتمدة على الغاز الطبيعي والنفط ، والتوجه الواضح لرفع مساهمة القطاع السياحي في الناتج المحلي الإجمالي كجزء من السياسة الهادفة إلى إيجاد التنويع المطلوب، إلى جانب تحفيز نمو الصادرات غير النفطية وجذب الاستثمارات الأجنبية، ويأتي في هذا الإطار توقيع اتفاقيات التجارة الحرة مع عدد من الدول .</a:t>
          </a:r>
        </a:p>
        <a:p>
          <a:pPr rtl="1"/>
          <a:r>
            <a:rPr lang="ar-SA" sz="4800" b="1" dirty="0" smtClean="0">
              <a:solidFill>
                <a:srgbClr val="FFFF00"/>
              </a:solidFill>
            </a:rPr>
            <a:t>وتعد رؤية 2040 هي الانطلاقة الحقيقية لهذا التوجه وانعكاس ذلك على الخطة الخمسية العاشرة</a:t>
          </a:r>
          <a:endParaRPr lang="en-US" sz="4800" dirty="0">
            <a:solidFill>
              <a:srgbClr val="FFFF00"/>
            </a:solidFill>
          </a:endParaRPr>
        </a:p>
      </dgm:t>
    </dgm:pt>
    <dgm:pt modelId="{86C6E5EB-7756-4D5F-97D5-AC1939E69D3E}" type="parTrans" cxnId="{6322CECF-5339-4FB6-8F7D-A60E333853FC}">
      <dgm:prSet/>
      <dgm:spPr/>
      <dgm:t>
        <a:bodyPr/>
        <a:lstStyle/>
        <a:p>
          <a:endParaRPr lang="en-US"/>
        </a:p>
      </dgm:t>
    </dgm:pt>
    <dgm:pt modelId="{9DD03DEF-12B9-466F-A655-4623F5709148}" type="sibTrans" cxnId="{6322CECF-5339-4FB6-8F7D-A60E333853FC}">
      <dgm:prSet/>
      <dgm:spPr/>
      <dgm:t>
        <a:bodyPr/>
        <a:lstStyle/>
        <a:p>
          <a:endParaRPr lang="en-US"/>
        </a:p>
      </dgm:t>
    </dgm:pt>
    <dgm:pt modelId="{BBA878C8-6086-4925-915E-DD5207664EA2}" type="pres">
      <dgm:prSet presAssocID="{FC026043-E5C3-4CA8-938B-DB3848604383}" presName="Name0" presStyleCnt="0">
        <dgm:presLayoutVars>
          <dgm:dir/>
          <dgm:resizeHandles val="exact"/>
        </dgm:presLayoutVars>
      </dgm:prSet>
      <dgm:spPr/>
      <dgm:t>
        <a:bodyPr/>
        <a:lstStyle/>
        <a:p>
          <a:endParaRPr lang="en-US"/>
        </a:p>
      </dgm:t>
    </dgm:pt>
    <dgm:pt modelId="{4499A76D-9B17-4803-B407-96CC160F7BE0}" type="pres">
      <dgm:prSet presAssocID="{74975D65-1D1D-4E6E-8258-AEDB6FDD3AEC}" presName="node" presStyleLbl="node1" presStyleIdx="0" presStyleCnt="2">
        <dgm:presLayoutVars>
          <dgm:bulletEnabled val="1"/>
        </dgm:presLayoutVars>
      </dgm:prSet>
      <dgm:spPr/>
      <dgm:t>
        <a:bodyPr/>
        <a:lstStyle/>
        <a:p>
          <a:endParaRPr lang="en-US"/>
        </a:p>
      </dgm:t>
    </dgm:pt>
    <dgm:pt modelId="{A2D7D3B4-CAA1-48D3-81E3-2E2424598F45}" type="pres">
      <dgm:prSet presAssocID="{1DADA9AC-A2EF-45CC-A37C-38EC802B92EE}" presName="sibTrans" presStyleLbl="sibTrans2D1" presStyleIdx="0" presStyleCnt="1"/>
      <dgm:spPr/>
      <dgm:t>
        <a:bodyPr/>
        <a:lstStyle/>
        <a:p>
          <a:endParaRPr lang="en-US"/>
        </a:p>
      </dgm:t>
    </dgm:pt>
    <dgm:pt modelId="{694264D8-0BA7-4A1C-B004-A12CEF034558}" type="pres">
      <dgm:prSet presAssocID="{1DADA9AC-A2EF-45CC-A37C-38EC802B92EE}" presName="connectorText" presStyleLbl="sibTrans2D1" presStyleIdx="0" presStyleCnt="1"/>
      <dgm:spPr/>
      <dgm:t>
        <a:bodyPr/>
        <a:lstStyle/>
        <a:p>
          <a:endParaRPr lang="en-US"/>
        </a:p>
      </dgm:t>
    </dgm:pt>
    <dgm:pt modelId="{3DB108D9-54B6-4125-9EC7-6E827B155298}" type="pres">
      <dgm:prSet presAssocID="{DCE1F3B1-6DE4-4834-B12B-2B8154AE61B9}" presName="node" presStyleLbl="node1" presStyleIdx="1" presStyleCnt="2" custScaleX="131962" custScaleY="166968">
        <dgm:presLayoutVars>
          <dgm:bulletEnabled val="1"/>
        </dgm:presLayoutVars>
      </dgm:prSet>
      <dgm:spPr/>
      <dgm:t>
        <a:bodyPr/>
        <a:lstStyle/>
        <a:p>
          <a:endParaRPr lang="en-US"/>
        </a:p>
      </dgm:t>
    </dgm:pt>
  </dgm:ptLst>
  <dgm:cxnLst>
    <dgm:cxn modelId="{C37AB615-25B8-4D32-81F0-E232E4491DBE}" type="presOf" srcId="{DCE1F3B1-6DE4-4834-B12B-2B8154AE61B9}" destId="{3DB108D9-54B6-4125-9EC7-6E827B155298}" srcOrd="0" destOrd="0" presId="urn:microsoft.com/office/officeart/2005/8/layout/process1"/>
    <dgm:cxn modelId="{3B29BEA9-9AE6-4A61-A7E7-285C28D3F58E}" type="presOf" srcId="{FC026043-E5C3-4CA8-938B-DB3848604383}" destId="{BBA878C8-6086-4925-915E-DD5207664EA2}" srcOrd="0" destOrd="0" presId="urn:microsoft.com/office/officeart/2005/8/layout/process1"/>
    <dgm:cxn modelId="{6322CECF-5339-4FB6-8F7D-A60E333853FC}" srcId="{FC026043-E5C3-4CA8-938B-DB3848604383}" destId="{DCE1F3B1-6DE4-4834-B12B-2B8154AE61B9}" srcOrd="1" destOrd="0" parTransId="{86C6E5EB-7756-4D5F-97D5-AC1939E69D3E}" sibTransId="{9DD03DEF-12B9-466F-A655-4623F5709148}"/>
    <dgm:cxn modelId="{25F8FE4E-B4F9-4D2D-9A51-DF453D600866}" type="presOf" srcId="{74975D65-1D1D-4E6E-8258-AEDB6FDD3AEC}" destId="{4499A76D-9B17-4803-B407-96CC160F7BE0}" srcOrd="0" destOrd="0" presId="urn:microsoft.com/office/officeart/2005/8/layout/process1"/>
    <dgm:cxn modelId="{D6DB0AFE-0190-4A33-A736-11A030D0EE48}" type="presOf" srcId="{1DADA9AC-A2EF-45CC-A37C-38EC802B92EE}" destId="{A2D7D3B4-CAA1-48D3-81E3-2E2424598F45}" srcOrd="0" destOrd="0" presId="urn:microsoft.com/office/officeart/2005/8/layout/process1"/>
    <dgm:cxn modelId="{62E18C99-A127-4780-A271-5F3ABC8BF656}" srcId="{FC026043-E5C3-4CA8-938B-DB3848604383}" destId="{74975D65-1D1D-4E6E-8258-AEDB6FDD3AEC}" srcOrd="0" destOrd="0" parTransId="{F7578E9A-EDB1-4750-9554-739664EE1DD5}" sibTransId="{1DADA9AC-A2EF-45CC-A37C-38EC802B92EE}"/>
    <dgm:cxn modelId="{8336B86B-97FE-44DC-9B62-272F18474A82}" type="presOf" srcId="{1DADA9AC-A2EF-45CC-A37C-38EC802B92EE}" destId="{694264D8-0BA7-4A1C-B004-A12CEF034558}" srcOrd="1" destOrd="0" presId="urn:microsoft.com/office/officeart/2005/8/layout/process1"/>
    <dgm:cxn modelId="{70F12F8C-6B01-48EB-B7F9-CA5FE0AB3501}" type="presParOf" srcId="{BBA878C8-6086-4925-915E-DD5207664EA2}" destId="{4499A76D-9B17-4803-B407-96CC160F7BE0}" srcOrd="0" destOrd="0" presId="urn:microsoft.com/office/officeart/2005/8/layout/process1"/>
    <dgm:cxn modelId="{892C38A1-C13C-4798-BF6B-E137DF403500}" type="presParOf" srcId="{BBA878C8-6086-4925-915E-DD5207664EA2}" destId="{A2D7D3B4-CAA1-48D3-81E3-2E2424598F45}" srcOrd="1" destOrd="0" presId="urn:microsoft.com/office/officeart/2005/8/layout/process1"/>
    <dgm:cxn modelId="{F333E8B6-D736-46E1-BC0F-19E2E5F898C8}" type="presParOf" srcId="{A2D7D3B4-CAA1-48D3-81E3-2E2424598F45}" destId="{694264D8-0BA7-4A1C-B004-A12CEF034558}" srcOrd="0" destOrd="0" presId="urn:microsoft.com/office/officeart/2005/8/layout/process1"/>
    <dgm:cxn modelId="{69EB5C22-FB71-4412-987A-C1AFC6936EFC}" type="presParOf" srcId="{BBA878C8-6086-4925-915E-DD5207664EA2}" destId="{3DB108D9-54B6-4125-9EC7-6E827B155298}"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2B0988A-FFB1-47CE-A05B-C3319A4BB4D0}"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13511AD8-32F2-4D2D-B867-037DCBE4DDAA}">
      <dgm:prSet/>
      <dgm:spPr/>
      <dgm:t>
        <a:bodyPr/>
        <a:lstStyle/>
        <a:p>
          <a:pPr rtl="1"/>
          <a:r>
            <a:rPr lang="ar-SA" b="1" u="none" dirty="0" smtClean="0"/>
            <a:t>وقد انعكس هذا التطور الاقتصادي  على السياسات التعليمية في سلطنة عمان، </a:t>
          </a:r>
        </a:p>
        <a:p>
          <a:pPr rtl="1"/>
          <a:r>
            <a:rPr lang="ar-SA" b="1" u="none" dirty="0" smtClean="0">
              <a:solidFill>
                <a:srgbClr val="FFFF00"/>
              </a:solidFill>
            </a:rPr>
            <a:t>فركزت الوزارة على تحسين جودة وكفاءة نظام التعليم وحوكمته </a:t>
          </a:r>
          <a:r>
            <a:rPr lang="ar-OM" b="1" u="none" dirty="0" smtClean="0">
              <a:solidFill>
                <a:srgbClr val="FFFF00"/>
              </a:solidFill>
            </a:rPr>
            <a:t>ب</a:t>
          </a:r>
          <a:r>
            <a:rPr lang="ar-SA" b="1" u="none" dirty="0" smtClean="0">
              <a:solidFill>
                <a:srgbClr val="FFFF00"/>
              </a:solidFill>
            </a:rPr>
            <a:t>تشييد المباني  المؤهلة، وتوفير التجهيزات المدرسية الأساسية مثل مختبرات العلوم والمكتبات، ومصادر التعلم، والورش ذات الأغراض المتعددة .</a:t>
          </a:r>
          <a:endParaRPr lang="en-US" u="none" dirty="0">
            <a:solidFill>
              <a:srgbClr val="FFFF00"/>
            </a:solidFill>
          </a:endParaRPr>
        </a:p>
      </dgm:t>
    </dgm:pt>
    <dgm:pt modelId="{3C8E136B-F9A6-4054-9BA9-77AB762F77BE}" type="parTrans" cxnId="{CD41B77D-F480-4582-BE41-0C570A9D63B6}">
      <dgm:prSet/>
      <dgm:spPr/>
      <dgm:t>
        <a:bodyPr/>
        <a:lstStyle/>
        <a:p>
          <a:endParaRPr lang="en-US"/>
        </a:p>
      </dgm:t>
    </dgm:pt>
    <dgm:pt modelId="{BFD3B4BA-5796-48FC-9D8A-DBB78CF2D42D}" type="sibTrans" cxnId="{CD41B77D-F480-4582-BE41-0C570A9D63B6}">
      <dgm:prSet/>
      <dgm:spPr/>
      <dgm:t>
        <a:bodyPr/>
        <a:lstStyle/>
        <a:p>
          <a:endParaRPr lang="en-US"/>
        </a:p>
      </dgm:t>
    </dgm:pt>
    <dgm:pt modelId="{45D3CDDE-4774-4571-8FF4-F872CF5217E1}" type="pres">
      <dgm:prSet presAssocID="{C2B0988A-FFB1-47CE-A05B-C3319A4BB4D0}" presName="CompostProcess" presStyleCnt="0">
        <dgm:presLayoutVars>
          <dgm:dir/>
          <dgm:resizeHandles val="exact"/>
        </dgm:presLayoutVars>
      </dgm:prSet>
      <dgm:spPr/>
      <dgm:t>
        <a:bodyPr/>
        <a:lstStyle/>
        <a:p>
          <a:endParaRPr lang="en-US"/>
        </a:p>
      </dgm:t>
    </dgm:pt>
    <dgm:pt modelId="{663B11E7-1A77-4D24-B067-0F34853DDD51}" type="pres">
      <dgm:prSet presAssocID="{C2B0988A-FFB1-47CE-A05B-C3319A4BB4D0}" presName="arrow" presStyleLbl="bgShp" presStyleIdx="0" presStyleCnt="1"/>
      <dgm:spPr/>
    </dgm:pt>
    <dgm:pt modelId="{9CC7D566-4BB9-4B8E-AAA6-9DFDD9F94A81}" type="pres">
      <dgm:prSet presAssocID="{C2B0988A-FFB1-47CE-A05B-C3319A4BB4D0}" presName="linearProcess" presStyleCnt="0"/>
      <dgm:spPr/>
    </dgm:pt>
    <dgm:pt modelId="{B92C0829-8B10-4670-8638-BE7F41A56F45}" type="pres">
      <dgm:prSet presAssocID="{13511AD8-32F2-4D2D-B867-037DCBE4DDAA}" presName="textNode" presStyleLbl="node1" presStyleIdx="0" presStyleCnt="1">
        <dgm:presLayoutVars>
          <dgm:bulletEnabled val="1"/>
        </dgm:presLayoutVars>
      </dgm:prSet>
      <dgm:spPr/>
      <dgm:t>
        <a:bodyPr/>
        <a:lstStyle/>
        <a:p>
          <a:endParaRPr lang="en-US"/>
        </a:p>
      </dgm:t>
    </dgm:pt>
  </dgm:ptLst>
  <dgm:cxnLst>
    <dgm:cxn modelId="{8BA4D631-7E76-41C4-83AF-20BFF4437141}" type="presOf" srcId="{13511AD8-32F2-4D2D-B867-037DCBE4DDAA}" destId="{B92C0829-8B10-4670-8638-BE7F41A56F45}" srcOrd="0" destOrd="0" presId="urn:microsoft.com/office/officeart/2005/8/layout/hProcess9"/>
    <dgm:cxn modelId="{CD41B77D-F480-4582-BE41-0C570A9D63B6}" srcId="{C2B0988A-FFB1-47CE-A05B-C3319A4BB4D0}" destId="{13511AD8-32F2-4D2D-B867-037DCBE4DDAA}" srcOrd="0" destOrd="0" parTransId="{3C8E136B-F9A6-4054-9BA9-77AB762F77BE}" sibTransId="{BFD3B4BA-5796-48FC-9D8A-DBB78CF2D42D}"/>
    <dgm:cxn modelId="{DF97612D-E50D-4F8A-8A7A-11005AD6CCDD}" type="presOf" srcId="{C2B0988A-FFB1-47CE-A05B-C3319A4BB4D0}" destId="{45D3CDDE-4774-4571-8FF4-F872CF5217E1}" srcOrd="0" destOrd="0" presId="urn:microsoft.com/office/officeart/2005/8/layout/hProcess9"/>
    <dgm:cxn modelId="{1E54FB56-470A-49A7-A976-DB8E83FF464B}" type="presParOf" srcId="{45D3CDDE-4774-4571-8FF4-F872CF5217E1}" destId="{663B11E7-1A77-4D24-B067-0F34853DDD51}" srcOrd="0" destOrd="0" presId="urn:microsoft.com/office/officeart/2005/8/layout/hProcess9"/>
    <dgm:cxn modelId="{40E1F888-0385-4D51-B9E5-0EB302F82662}" type="presParOf" srcId="{45D3CDDE-4774-4571-8FF4-F872CF5217E1}" destId="{9CC7D566-4BB9-4B8E-AAA6-9DFDD9F94A81}" srcOrd="1" destOrd="0" presId="urn:microsoft.com/office/officeart/2005/8/layout/hProcess9"/>
    <dgm:cxn modelId="{B47D1688-4BAC-498F-B21C-E4DEA1453AAE}" type="presParOf" srcId="{9CC7D566-4BB9-4B8E-AAA6-9DFDD9F94A81}" destId="{B92C0829-8B10-4670-8638-BE7F41A56F45}"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CE7F573-E12C-4D38-86E4-1D304F09C08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399DF97-64FE-4DBC-84D6-3021C3AD7C67}">
      <dgm:prSet custT="1"/>
      <dgm:spPr/>
      <dgm:t>
        <a:bodyPr/>
        <a:lstStyle/>
        <a:p>
          <a:pPr rtl="1"/>
          <a:r>
            <a:rPr lang="ar-SA" sz="4400" b="1" u="sng" dirty="0" smtClean="0"/>
            <a:t>وتتشكل الهوية الثقافية والخصوصية الحضارية للمجتمع العماني بفعل عدة عوامل من أهمها: </a:t>
          </a:r>
          <a:endParaRPr lang="en-US" sz="4400" dirty="0"/>
        </a:p>
      </dgm:t>
    </dgm:pt>
    <dgm:pt modelId="{492D39C9-BEDC-4803-BA97-9A695302C173}" type="parTrans" cxnId="{3B07E8C7-E53F-469B-B46C-2FB58EC6C793}">
      <dgm:prSet/>
      <dgm:spPr/>
      <dgm:t>
        <a:bodyPr/>
        <a:lstStyle/>
        <a:p>
          <a:endParaRPr lang="en-US"/>
        </a:p>
      </dgm:t>
    </dgm:pt>
    <dgm:pt modelId="{385242D8-DA46-405E-A81A-A40A6D7C9262}" type="sibTrans" cxnId="{3B07E8C7-E53F-469B-B46C-2FB58EC6C793}">
      <dgm:prSet/>
      <dgm:spPr/>
      <dgm:t>
        <a:bodyPr/>
        <a:lstStyle/>
        <a:p>
          <a:endParaRPr lang="en-US"/>
        </a:p>
      </dgm:t>
    </dgm:pt>
    <dgm:pt modelId="{0E754C4F-7901-4202-8118-3121A82683C3}">
      <dgm:prSet custT="1"/>
      <dgm:spPr/>
      <dgm:t>
        <a:bodyPr/>
        <a:lstStyle/>
        <a:p>
          <a:pPr rtl="1"/>
          <a:r>
            <a:rPr lang="ar-SA" sz="4000" b="1" u="sng" dirty="0" smtClean="0"/>
            <a:t>الطبيعة الجغرافية</a:t>
          </a:r>
          <a:r>
            <a:rPr lang="ar-SA" sz="4000" b="1" dirty="0" smtClean="0"/>
            <a:t> وتأثيرها على شخصية الإنسان العماني ونشاطه عبر التاريخ، </a:t>
          </a:r>
          <a:r>
            <a:rPr lang="ar-SA" sz="4000" b="1" u="sng" dirty="0" smtClean="0"/>
            <a:t>والدين الإسلامي</a:t>
          </a:r>
          <a:r>
            <a:rPr lang="ar-SA" sz="4000" b="1" dirty="0" smtClean="0"/>
            <a:t> بوصفه عقيدة وشريعة، ونظاما حياتيا متكاملا، و</a:t>
          </a:r>
          <a:r>
            <a:rPr lang="ar-SA" sz="4000" b="1" u="sng" dirty="0" smtClean="0"/>
            <a:t>انتماء</a:t>
          </a:r>
          <a:r>
            <a:rPr lang="ar-SA" sz="4000" b="1" dirty="0" smtClean="0"/>
            <a:t> </a:t>
          </a:r>
          <a:r>
            <a:rPr lang="ar-SA" sz="4000" b="1" u="sng" dirty="0" smtClean="0"/>
            <a:t>السلطنة للأمة العربية</a:t>
          </a:r>
          <a:r>
            <a:rPr lang="ar-SA" sz="4000" b="1" dirty="0" smtClean="0"/>
            <a:t> تاريخا ولغة، وموقعا جغرافيا، </a:t>
          </a:r>
          <a:r>
            <a:rPr lang="ar-SA" sz="4000" b="1" u="sng" dirty="0" smtClean="0"/>
            <a:t>وروابطه</a:t>
          </a:r>
          <a:r>
            <a:rPr lang="ar-SA" sz="4000" b="1" dirty="0" smtClean="0"/>
            <a:t>ا </a:t>
          </a:r>
          <a:r>
            <a:rPr lang="ar-SA" sz="4000" b="1" u="sng" dirty="0" smtClean="0"/>
            <a:t>بدول الخليج العربي</a:t>
          </a:r>
          <a:r>
            <a:rPr lang="ar-SA" sz="4000" b="1" dirty="0" smtClean="0"/>
            <a:t>، وكذلك التواصل والتفاعل الحضاري بين السلطنة وغيرها من </a:t>
          </a:r>
          <a:r>
            <a:rPr lang="ar-SA" sz="4000" b="1" u="sng" dirty="0" smtClean="0"/>
            <a:t>الأمم</a:t>
          </a:r>
          <a:r>
            <a:rPr lang="ar-SA" sz="4000" b="1" dirty="0" smtClean="0"/>
            <a:t> الأخرى قديما وحديثا. </a:t>
          </a:r>
          <a:endParaRPr lang="en-US" sz="4000" dirty="0"/>
        </a:p>
      </dgm:t>
    </dgm:pt>
    <dgm:pt modelId="{9B17722E-E3F0-4E10-8EFE-0DBD3086B2EB}" type="parTrans" cxnId="{49F38045-A820-4C3B-BB21-38AD376BFF9D}">
      <dgm:prSet/>
      <dgm:spPr/>
      <dgm:t>
        <a:bodyPr/>
        <a:lstStyle/>
        <a:p>
          <a:endParaRPr lang="en-US"/>
        </a:p>
      </dgm:t>
    </dgm:pt>
    <dgm:pt modelId="{BC275523-AB02-4539-9EAC-30E211C44EDB}" type="sibTrans" cxnId="{49F38045-A820-4C3B-BB21-38AD376BFF9D}">
      <dgm:prSet/>
      <dgm:spPr/>
      <dgm:t>
        <a:bodyPr/>
        <a:lstStyle/>
        <a:p>
          <a:endParaRPr lang="en-US"/>
        </a:p>
      </dgm:t>
    </dgm:pt>
    <dgm:pt modelId="{107EA600-8D03-4ED5-A806-23BB3F528827}">
      <dgm:prSet/>
      <dgm:spPr/>
      <dgm:t>
        <a:bodyPr/>
        <a:lstStyle/>
        <a:p>
          <a:pPr rtl="1"/>
          <a:r>
            <a:rPr lang="ar-SA" b="1" u="none" dirty="0" smtClean="0"/>
            <a:t>كما تعايش سلطنة عمان – كغيرها من الدول – الكثير من التحولات والتغيرات الثقافية والاجتماعية، والاقتصادية، والسياسية التي يشهدها العالم المعاصر</a:t>
          </a:r>
          <a:r>
            <a:rPr lang="ar-SA" b="1" u="sng" dirty="0" smtClean="0"/>
            <a:t>، </a:t>
          </a:r>
          <a:r>
            <a:rPr lang="ar-SA" b="1" dirty="0" smtClean="0"/>
            <a:t>وهذا ما أشار إليه السلطان</a:t>
          </a:r>
          <a:r>
            <a:rPr lang="en-US" b="1" dirty="0" smtClean="0"/>
            <a:t> </a:t>
          </a:r>
          <a:r>
            <a:rPr lang="ar-OM" b="1" dirty="0" smtClean="0"/>
            <a:t> الراحل</a:t>
          </a:r>
          <a:r>
            <a:rPr lang="ar-SA" b="1" dirty="0" smtClean="0"/>
            <a:t> في أحد خطاباته قائلا: " </a:t>
          </a:r>
          <a:r>
            <a:rPr lang="ar-SA" b="1" u="sng" dirty="0" smtClean="0"/>
            <a:t>إننا نعيش عصر العلم ونشهد تقدمه المتلاحق في جميع المجالات ، وإن ذلك ليزيدنا يقينا بأن العلم والعمل الجاد هما معا وسيلتنا لمواجهة تحديات هذا العصر وبناء نهضة قوية ومزدهرة على أساس من قيمنا الإسلامية والحضارية</a:t>
          </a:r>
          <a:r>
            <a:rPr lang="ar-SA" b="1" dirty="0" smtClean="0"/>
            <a:t> </a:t>
          </a:r>
          <a:r>
            <a:rPr lang="ar-OM" b="1" dirty="0" smtClean="0"/>
            <a:t>«</a:t>
          </a:r>
          <a:endParaRPr lang="en-US" dirty="0"/>
        </a:p>
      </dgm:t>
    </dgm:pt>
    <dgm:pt modelId="{220FAFE0-29A7-41D5-950C-56CC04CC0245}" type="parTrans" cxnId="{CC4AA259-DA1D-48AA-BFD2-5C5C808AA9CC}">
      <dgm:prSet/>
      <dgm:spPr/>
      <dgm:t>
        <a:bodyPr/>
        <a:lstStyle/>
        <a:p>
          <a:endParaRPr lang="en-US"/>
        </a:p>
      </dgm:t>
    </dgm:pt>
    <dgm:pt modelId="{6DC27535-4D96-44EF-BFEE-81B61E32B35F}" type="sibTrans" cxnId="{CC4AA259-DA1D-48AA-BFD2-5C5C808AA9CC}">
      <dgm:prSet/>
      <dgm:spPr/>
      <dgm:t>
        <a:bodyPr/>
        <a:lstStyle/>
        <a:p>
          <a:endParaRPr lang="en-US"/>
        </a:p>
      </dgm:t>
    </dgm:pt>
    <dgm:pt modelId="{99ACA7E6-D667-4559-A26B-85A9D8D26105}" type="pres">
      <dgm:prSet presAssocID="{BCE7F573-E12C-4D38-86E4-1D304F09C083}" presName="Name0" presStyleCnt="0">
        <dgm:presLayoutVars>
          <dgm:dir/>
          <dgm:animLvl val="lvl"/>
          <dgm:resizeHandles val="exact"/>
        </dgm:presLayoutVars>
      </dgm:prSet>
      <dgm:spPr/>
      <dgm:t>
        <a:bodyPr/>
        <a:lstStyle/>
        <a:p>
          <a:endParaRPr lang="en-US"/>
        </a:p>
      </dgm:t>
    </dgm:pt>
    <dgm:pt modelId="{7E03472D-6A0E-41D1-B9CA-BBB7F516E44F}" type="pres">
      <dgm:prSet presAssocID="{1399DF97-64FE-4DBC-84D6-3021C3AD7C67}" presName="linNode" presStyleCnt="0"/>
      <dgm:spPr/>
    </dgm:pt>
    <dgm:pt modelId="{90DB6861-8068-410F-B79B-E56EFEC14733}" type="pres">
      <dgm:prSet presAssocID="{1399DF97-64FE-4DBC-84D6-3021C3AD7C67}" presName="parentText" presStyleLbl="node1" presStyleIdx="0" presStyleCnt="2" custScaleX="262048" custScaleY="37135">
        <dgm:presLayoutVars>
          <dgm:chMax val="1"/>
          <dgm:bulletEnabled val="1"/>
        </dgm:presLayoutVars>
      </dgm:prSet>
      <dgm:spPr/>
      <dgm:t>
        <a:bodyPr/>
        <a:lstStyle/>
        <a:p>
          <a:endParaRPr lang="en-US"/>
        </a:p>
      </dgm:t>
    </dgm:pt>
    <dgm:pt modelId="{B4E00D8E-DC68-41AC-9237-2C4D10F21ED8}" type="pres">
      <dgm:prSet presAssocID="{385242D8-DA46-405E-A81A-A40A6D7C9262}" presName="sp" presStyleCnt="0"/>
      <dgm:spPr/>
    </dgm:pt>
    <dgm:pt modelId="{C2BBA7B9-870F-4142-847D-8B042934A5DE}" type="pres">
      <dgm:prSet presAssocID="{0E754C4F-7901-4202-8118-3121A82683C3}" presName="linNode" presStyleCnt="0"/>
      <dgm:spPr/>
    </dgm:pt>
    <dgm:pt modelId="{6EF31F80-A78B-4315-9ECE-DE00838146B7}" type="pres">
      <dgm:prSet presAssocID="{0E754C4F-7901-4202-8118-3121A82683C3}" presName="parentText" presStyleLbl="node1" presStyleIdx="1" presStyleCnt="2" custScaleY="185390">
        <dgm:presLayoutVars>
          <dgm:chMax val="1"/>
          <dgm:bulletEnabled val="1"/>
        </dgm:presLayoutVars>
      </dgm:prSet>
      <dgm:spPr/>
      <dgm:t>
        <a:bodyPr/>
        <a:lstStyle/>
        <a:p>
          <a:endParaRPr lang="en-US"/>
        </a:p>
      </dgm:t>
    </dgm:pt>
    <dgm:pt modelId="{15D722DF-F3F1-4874-8B47-FC966EF395BB}" type="pres">
      <dgm:prSet presAssocID="{0E754C4F-7901-4202-8118-3121A82683C3}" presName="descendantText" presStyleLbl="alignAccFollowNode1" presStyleIdx="0" presStyleCnt="1" custScaleY="168128">
        <dgm:presLayoutVars>
          <dgm:bulletEnabled val="1"/>
        </dgm:presLayoutVars>
      </dgm:prSet>
      <dgm:spPr/>
      <dgm:t>
        <a:bodyPr/>
        <a:lstStyle/>
        <a:p>
          <a:endParaRPr lang="en-US"/>
        </a:p>
      </dgm:t>
    </dgm:pt>
  </dgm:ptLst>
  <dgm:cxnLst>
    <dgm:cxn modelId="{49F38045-A820-4C3B-BB21-38AD376BFF9D}" srcId="{BCE7F573-E12C-4D38-86E4-1D304F09C083}" destId="{0E754C4F-7901-4202-8118-3121A82683C3}" srcOrd="1" destOrd="0" parTransId="{9B17722E-E3F0-4E10-8EFE-0DBD3086B2EB}" sibTransId="{BC275523-AB02-4539-9EAC-30E211C44EDB}"/>
    <dgm:cxn modelId="{519B073D-8869-4A71-873D-8569C6766A31}" type="presOf" srcId="{1399DF97-64FE-4DBC-84D6-3021C3AD7C67}" destId="{90DB6861-8068-410F-B79B-E56EFEC14733}" srcOrd="0" destOrd="0" presId="urn:microsoft.com/office/officeart/2005/8/layout/vList5"/>
    <dgm:cxn modelId="{463B9604-BB7B-4E6F-9A5A-10F3FC740790}" type="presOf" srcId="{BCE7F573-E12C-4D38-86E4-1D304F09C083}" destId="{99ACA7E6-D667-4559-A26B-85A9D8D26105}" srcOrd="0" destOrd="0" presId="urn:microsoft.com/office/officeart/2005/8/layout/vList5"/>
    <dgm:cxn modelId="{3B07E8C7-E53F-469B-B46C-2FB58EC6C793}" srcId="{BCE7F573-E12C-4D38-86E4-1D304F09C083}" destId="{1399DF97-64FE-4DBC-84D6-3021C3AD7C67}" srcOrd="0" destOrd="0" parTransId="{492D39C9-BEDC-4803-BA97-9A695302C173}" sibTransId="{385242D8-DA46-405E-A81A-A40A6D7C9262}"/>
    <dgm:cxn modelId="{CC4AA259-DA1D-48AA-BFD2-5C5C808AA9CC}" srcId="{0E754C4F-7901-4202-8118-3121A82683C3}" destId="{107EA600-8D03-4ED5-A806-23BB3F528827}" srcOrd="0" destOrd="0" parTransId="{220FAFE0-29A7-41D5-950C-56CC04CC0245}" sibTransId="{6DC27535-4D96-44EF-BFEE-81B61E32B35F}"/>
    <dgm:cxn modelId="{86B12EE3-1525-4138-8E6E-26C106840A4F}" type="presOf" srcId="{107EA600-8D03-4ED5-A806-23BB3F528827}" destId="{15D722DF-F3F1-4874-8B47-FC966EF395BB}" srcOrd="0" destOrd="0" presId="urn:microsoft.com/office/officeart/2005/8/layout/vList5"/>
    <dgm:cxn modelId="{FE73F949-1338-4C73-9351-5B83EA238718}" type="presOf" srcId="{0E754C4F-7901-4202-8118-3121A82683C3}" destId="{6EF31F80-A78B-4315-9ECE-DE00838146B7}" srcOrd="0" destOrd="0" presId="urn:microsoft.com/office/officeart/2005/8/layout/vList5"/>
    <dgm:cxn modelId="{57581C14-A04A-4016-B5BC-937331DDAE8D}" type="presParOf" srcId="{99ACA7E6-D667-4559-A26B-85A9D8D26105}" destId="{7E03472D-6A0E-41D1-B9CA-BBB7F516E44F}" srcOrd="0" destOrd="0" presId="urn:microsoft.com/office/officeart/2005/8/layout/vList5"/>
    <dgm:cxn modelId="{C16D7778-9D31-4CB5-9519-3D90AA1F734D}" type="presParOf" srcId="{7E03472D-6A0E-41D1-B9CA-BBB7F516E44F}" destId="{90DB6861-8068-410F-B79B-E56EFEC14733}" srcOrd="0" destOrd="0" presId="urn:microsoft.com/office/officeart/2005/8/layout/vList5"/>
    <dgm:cxn modelId="{49626CD0-6BF4-418A-9572-91A3479ADEDC}" type="presParOf" srcId="{99ACA7E6-D667-4559-A26B-85A9D8D26105}" destId="{B4E00D8E-DC68-41AC-9237-2C4D10F21ED8}" srcOrd="1" destOrd="0" presId="urn:microsoft.com/office/officeart/2005/8/layout/vList5"/>
    <dgm:cxn modelId="{21C7C4FC-CFB8-4092-8720-2B9ABD915127}" type="presParOf" srcId="{99ACA7E6-D667-4559-A26B-85A9D8D26105}" destId="{C2BBA7B9-870F-4142-847D-8B042934A5DE}" srcOrd="2" destOrd="0" presId="urn:microsoft.com/office/officeart/2005/8/layout/vList5"/>
    <dgm:cxn modelId="{D0181107-E3EB-47B3-B86B-D91337243052}" type="presParOf" srcId="{C2BBA7B9-870F-4142-847D-8B042934A5DE}" destId="{6EF31F80-A78B-4315-9ECE-DE00838146B7}" srcOrd="0" destOrd="0" presId="urn:microsoft.com/office/officeart/2005/8/layout/vList5"/>
    <dgm:cxn modelId="{09DDC523-F36D-4E07-BFA0-35E735D8F75A}" type="presParOf" srcId="{C2BBA7B9-870F-4142-847D-8B042934A5DE}" destId="{15D722DF-F3F1-4874-8B47-FC966EF395B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46DF6E7-B862-4307-A5DD-DC14B89E7A8B}"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95E35822-A496-4881-B22C-9E2565BB81FD}">
      <dgm:prSet custT="1"/>
      <dgm:spPr/>
      <dgm:t>
        <a:bodyPr/>
        <a:lstStyle/>
        <a:p>
          <a:pPr rtl="1"/>
          <a:r>
            <a:rPr lang="ar-SA" sz="4800" b="1" u="sng" dirty="0" smtClean="0">
              <a:solidFill>
                <a:schemeClr val="bg1"/>
              </a:solidFill>
            </a:rPr>
            <a:t>ويشير النظام الأساسي للدولة بالمادة ( 12 )</a:t>
          </a:r>
          <a:endParaRPr lang="en-US" sz="4800" dirty="0">
            <a:solidFill>
              <a:schemeClr val="bg1"/>
            </a:solidFill>
          </a:endParaRPr>
        </a:p>
      </dgm:t>
      <dgm:extLst>
        <a:ext uri="{E40237B7-FDA0-4F09-8148-C483321AD2D9}">
          <dgm14:cNvPr xmlns:dgm14="http://schemas.microsoft.com/office/drawing/2010/diagram" id="0" name="">
            <a:hlinkClick xmlns:r="http://schemas.openxmlformats.org/officeDocument/2006/relationships" r:id="rId1" action="ppaction://hlinkfile"/>
          </dgm14:cNvPr>
        </a:ext>
      </dgm:extLst>
    </dgm:pt>
    <dgm:pt modelId="{B1E8E599-C489-4A24-AB43-B43551851088}" type="parTrans" cxnId="{2AC6A6C9-36EA-479E-A187-00C2BBEC308B}">
      <dgm:prSet/>
      <dgm:spPr/>
      <dgm:t>
        <a:bodyPr/>
        <a:lstStyle/>
        <a:p>
          <a:endParaRPr lang="en-US"/>
        </a:p>
      </dgm:t>
    </dgm:pt>
    <dgm:pt modelId="{B6A29F96-F090-4AEE-BD15-46E91074548D}" type="sibTrans" cxnId="{2AC6A6C9-36EA-479E-A187-00C2BBEC308B}">
      <dgm:prSet/>
      <dgm:spPr/>
      <dgm:t>
        <a:bodyPr/>
        <a:lstStyle/>
        <a:p>
          <a:endParaRPr lang="en-US"/>
        </a:p>
      </dgm:t>
    </dgm:pt>
    <dgm:pt modelId="{4B629F1B-DA3F-4A29-9BFA-8F595286E0E6}">
      <dgm:prSet custT="1"/>
      <dgm:spPr/>
      <dgm:t>
        <a:bodyPr/>
        <a:lstStyle/>
        <a:p>
          <a:pPr rtl="1"/>
          <a:r>
            <a:rPr lang="ar-SA" sz="5400" b="1" u="sng" dirty="0" smtClean="0">
              <a:solidFill>
                <a:schemeClr val="bg1"/>
              </a:solidFill>
            </a:rPr>
            <a:t>المبادئ الاجتماعية</a:t>
          </a:r>
          <a:r>
            <a:rPr lang="ar-SA" sz="5400" b="1" dirty="0" smtClean="0">
              <a:solidFill>
                <a:schemeClr val="bg1"/>
              </a:solidFill>
            </a:rPr>
            <a:t>: أن العدل والمساواة وتكافؤ الفرص بين العمانيين دعامات للمجتمع تكفلها الدولة، ويشير كذلك إلى أن التعاضد والتراحم صلة وثقى بين المواطنين، وتعزيز الوحدة الوطنية واجب. وتمنع الدولة كل ما يؤدي للفرقة أو الفتنة أو المساس بالوحدة الوطنية</a:t>
          </a:r>
          <a:endParaRPr lang="en-US" sz="5400" dirty="0">
            <a:solidFill>
              <a:schemeClr val="bg1"/>
            </a:solidFill>
          </a:endParaRPr>
        </a:p>
      </dgm:t>
    </dgm:pt>
    <dgm:pt modelId="{C5D4CAC0-19FD-481F-B8B3-93DCB4206E3E}" type="parTrans" cxnId="{85AF9793-3725-412A-B854-D7A81F76E8BA}">
      <dgm:prSet/>
      <dgm:spPr/>
      <dgm:t>
        <a:bodyPr/>
        <a:lstStyle/>
        <a:p>
          <a:endParaRPr lang="en-US"/>
        </a:p>
      </dgm:t>
    </dgm:pt>
    <dgm:pt modelId="{7CDB58AD-125A-44E1-BD46-AEBB778F8EA6}" type="sibTrans" cxnId="{85AF9793-3725-412A-B854-D7A81F76E8BA}">
      <dgm:prSet/>
      <dgm:spPr/>
      <dgm:t>
        <a:bodyPr/>
        <a:lstStyle/>
        <a:p>
          <a:endParaRPr lang="en-US"/>
        </a:p>
      </dgm:t>
    </dgm:pt>
    <dgm:pt modelId="{B5ED61F8-C919-40BF-B56C-5676F1F4DA20}" type="pres">
      <dgm:prSet presAssocID="{346DF6E7-B862-4307-A5DD-DC14B89E7A8B}" presName="Name0" presStyleCnt="0">
        <dgm:presLayoutVars>
          <dgm:dir/>
          <dgm:animLvl val="lvl"/>
          <dgm:resizeHandles/>
        </dgm:presLayoutVars>
      </dgm:prSet>
      <dgm:spPr/>
      <dgm:t>
        <a:bodyPr/>
        <a:lstStyle/>
        <a:p>
          <a:endParaRPr lang="en-US"/>
        </a:p>
      </dgm:t>
    </dgm:pt>
    <dgm:pt modelId="{41129C00-E2B5-4EEC-B437-640E5DC1252E}" type="pres">
      <dgm:prSet presAssocID="{95E35822-A496-4881-B22C-9E2565BB81FD}" presName="linNode" presStyleCnt="0"/>
      <dgm:spPr/>
    </dgm:pt>
    <dgm:pt modelId="{4D20A8B9-DD64-4283-B029-9DDF858DE8E6}" type="pres">
      <dgm:prSet presAssocID="{95E35822-A496-4881-B22C-9E2565BB81FD}" presName="parentShp" presStyleLbl="node1" presStyleIdx="0" presStyleCnt="2">
        <dgm:presLayoutVars>
          <dgm:bulletEnabled val="1"/>
        </dgm:presLayoutVars>
      </dgm:prSet>
      <dgm:spPr/>
      <dgm:t>
        <a:bodyPr/>
        <a:lstStyle/>
        <a:p>
          <a:endParaRPr lang="en-US"/>
        </a:p>
      </dgm:t>
    </dgm:pt>
    <dgm:pt modelId="{9D4665C4-521E-46DC-853F-508465016862}" type="pres">
      <dgm:prSet presAssocID="{95E35822-A496-4881-B22C-9E2565BB81FD}" presName="childShp" presStyleLbl="bgAccFollowNode1" presStyleIdx="0" presStyleCnt="2">
        <dgm:presLayoutVars>
          <dgm:bulletEnabled val="1"/>
        </dgm:presLayoutVars>
      </dgm:prSet>
      <dgm:spPr/>
    </dgm:pt>
    <dgm:pt modelId="{81193250-DC47-4730-8C6B-FF9665C60714}" type="pres">
      <dgm:prSet presAssocID="{B6A29F96-F090-4AEE-BD15-46E91074548D}" presName="spacing" presStyleCnt="0"/>
      <dgm:spPr/>
    </dgm:pt>
    <dgm:pt modelId="{0000FE30-A5FC-4448-AC3A-BC7FCEFB337E}" type="pres">
      <dgm:prSet presAssocID="{4B629F1B-DA3F-4A29-9BFA-8F595286E0E6}" presName="linNode" presStyleCnt="0"/>
      <dgm:spPr/>
    </dgm:pt>
    <dgm:pt modelId="{B1E8C416-DB25-4B52-B2D7-FD1A8D731F95}" type="pres">
      <dgm:prSet presAssocID="{4B629F1B-DA3F-4A29-9BFA-8F595286E0E6}" presName="parentShp" presStyleLbl="node1" presStyleIdx="1" presStyleCnt="2" custScaleX="227464" custScaleY="112373">
        <dgm:presLayoutVars>
          <dgm:bulletEnabled val="1"/>
        </dgm:presLayoutVars>
      </dgm:prSet>
      <dgm:spPr/>
      <dgm:t>
        <a:bodyPr/>
        <a:lstStyle/>
        <a:p>
          <a:endParaRPr lang="en-US"/>
        </a:p>
      </dgm:t>
    </dgm:pt>
    <dgm:pt modelId="{FD902356-F22C-4759-A4DB-05A0CD268A5A}" type="pres">
      <dgm:prSet presAssocID="{4B629F1B-DA3F-4A29-9BFA-8F595286E0E6}" presName="childShp" presStyleLbl="bgAccFollowNode1" presStyleIdx="1" presStyleCnt="2">
        <dgm:presLayoutVars>
          <dgm:bulletEnabled val="1"/>
        </dgm:presLayoutVars>
      </dgm:prSet>
      <dgm:spPr/>
    </dgm:pt>
  </dgm:ptLst>
  <dgm:cxnLst>
    <dgm:cxn modelId="{ABE94217-0B04-4197-815F-25A50A34AEFA}" type="presOf" srcId="{346DF6E7-B862-4307-A5DD-DC14B89E7A8B}" destId="{B5ED61F8-C919-40BF-B56C-5676F1F4DA20}" srcOrd="0" destOrd="0" presId="urn:microsoft.com/office/officeart/2005/8/layout/vList6"/>
    <dgm:cxn modelId="{6E98B742-56ED-49F8-A132-534D41E84D32}" type="presOf" srcId="{95E35822-A496-4881-B22C-9E2565BB81FD}" destId="{4D20A8B9-DD64-4283-B029-9DDF858DE8E6}" srcOrd="0" destOrd="0" presId="urn:microsoft.com/office/officeart/2005/8/layout/vList6"/>
    <dgm:cxn modelId="{85AF9793-3725-412A-B854-D7A81F76E8BA}" srcId="{346DF6E7-B862-4307-A5DD-DC14B89E7A8B}" destId="{4B629F1B-DA3F-4A29-9BFA-8F595286E0E6}" srcOrd="1" destOrd="0" parTransId="{C5D4CAC0-19FD-481F-B8B3-93DCB4206E3E}" sibTransId="{7CDB58AD-125A-44E1-BD46-AEBB778F8EA6}"/>
    <dgm:cxn modelId="{F0C71ECC-43A2-4650-ADEF-20A07E60D2DD}" type="presOf" srcId="{4B629F1B-DA3F-4A29-9BFA-8F595286E0E6}" destId="{B1E8C416-DB25-4B52-B2D7-FD1A8D731F95}" srcOrd="0" destOrd="0" presId="urn:microsoft.com/office/officeart/2005/8/layout/vList6"/>
    <dgm:cxn modelId="{2AC6A6C9-36EA-479E-A187-00C2BBEC308B}" srcId="{346DF6E7-B862-4307-A5DD-DC14B89E7A8B}" destId="{95E35822-A496-4881-B22C-9E2565BB81FD}" srcOrd="0" destOrd="0" parTransId="{B1E8E599-C489-4A24-AB43-B43551851088}" sibTransId="{B6A29F96-F090-4AEE-BD15-46E91074548D}"/>
    <dgm:cxn modelId="{94C52818-AEE9-4630-8D79-660A6FEFB844}" type="presParOf" srcId="{B5ED61F8-C919-40BF-B56C-5676F1F4DA20}" destId="{41129C00-E2B5-4EEC-B437-640E5DC1252E}" srcOrd="0" destOrd="0" presId="urn:microsoft.com/office/officeart/2005/8/layout/vList6"/>
    <dgm:cxn modelId="{1A584925-28FE-4252-B174-04D428B99A49}" type="presParOf" srcId="{41129C00-E2B5-4EEC-B437-640E5DC1252E}" destId="{4D20A8B9-DD64-4283-B029-9DDF858DE8E6}" srcOrd="0" destOrd="0" presId="urn:microsoft.com/office/officeart/2005/8/layout/vList6"/>
    <dgm:cxn modelId="{44866DED-3A55-4B20-9D9A-C4A203842841}" type="presParOf" srcId="{41129C00-E2B5-4EEC-B437-640E5DC1252E}" destId="{9D4665C4-521E-46DC-853F-508465016862}" srcOrd="1" destOrd="0" presId="urn:microsoft.com/office/officeart/2005/8/layout/vList6"/>
    <dgm:cxn modelId="{00230F86-2683-4A7C-974C-D3D4B73582E9}" type="presParOf" srcId="{B5ED61F8-C919-40BF-B56C-5676F1F4DA20}" destId="{81193250-DC47-4730-8C6B-FF9665C60714}" srcOrd="1" destOrd="0" presId="urn:microsoft.com/office/officeart/2005/8/layout/vList6"/>
    <dgm:cxn modelId="{BF08E441-15C8-41B4-BB48-47A812BFEECA}" type="presParOf" srcId="{B5ED61F8-C919-40BF-B56C-5676F1F4DA20}" destId="{0000FE30-A5FC-4448-AC3A-BC7FCEFB337E}" srcOrd="2" destOrd="0" presId="urn:microsoft.com/office/officeart/2005/8/layout/vList6"/>
    <dgm:cxn modelId="{44484F58-8B22-4DE9-A35C-5B200C22E9EB}" type="presParOf" srcId="{0000FE30-A5FC-4448-AC3A-BC7FCEFB337E}" destId="{B1E8C416-DB25-4B52-B2D7-FD1A8D731F95}" srcOrd="0" destOrd="0" presId="urn:microsoft.com/office/officeart/2005/8/layout/vList6"/>
    <dgm:cxn modelId="{32F69491-92E1-4004-A4B6-F7F74541AC0D}" type="presParOf" srcId="{0000FE30-A5FC-4448-AC3A-BC7FCEFB337E}" destId="{FD902356-F22C-4759-A4DB-05A0CD268A5A}"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B696EAC-EB6B-4D55-964B-065EDF79746C}"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4530B3AE-D6C7-417A-A5D8-9C94B70E3635}">
      <dgm:prSet custT="1"/>
      <dgm:spPr/>
      <dgm:t>
        <a:bodyPr/>
        <a:lstStyle/>
        <a:p>
          <a:pPr rtl="1"/>
          <a:r>
            <a:rPr lang="ar-SA" sz="4800" b="1" dirty="0" smtClean="0"/>
            <a:t>تعرف </a:t>
          </a:r>
          <a:r>
            <a:rPr lang="ar-SA" sz="4800" b="1" u="sng" dirty="0" smtClean="0"/>
            <a:t>الإستراتيجية الوطنية لمجتمع عمان الرقمي</a:t>
          </a:r>
          <a:r>
            <a:rPr lang="ar-SA" sz="4800" b="1" dirty="0" smtClean="0"/>
            <a:t> بأنها: </a:t>
          </a:r>
          <a:r>
            <a:rPr lang="ar-SA" sz="4800" b="0" dirty="0" smtClean="0"/>
            <a:t>رؤية السلطنة لتبنى الحكومة الإلكترونية، والانتقال إلى المجتمع المبني على المعرفة من خلال وضع سياسة وطنية للمعلومات</a:t>
          </a:r>
          <a:endParaRPr lang="en-US" sz="4800" b="0" dirty="0"/>
        </a:p>
      </dgm:t>
    </dgm:pt>
    <dgm:pt modelId="{D87B1D7F-EF29-4AA6-8694-0E303DDA7394}" type="parTrans" cxnId="{856ED815-2F1F-4C5C-8E87-F64C6A1285E6}">
      <dgm:prSet/>
      <dgm:spPr/>
      <dgm:t>
        <a:bodyPr/>
        <a:lstStyle/>
        <a:p>
          <a:endParaRPr lang="en-US"/>
        </a:p>
      </dgm:t>
    </dgm:pt>
    <dgm:pt modelId="{79FCF756-E538-4307-B07F-4D61254F3B12}" type="sibTrans" cxnId="{856ED815-2F1F-4C5C-8E87-F64C6A1285E6}">
      <dgm:prSet/>
      <dgm:spPr/>
      <dgm:t>
        <a:bodyPr/>
        <a:lstStyle/>
        <a:p>
          <a:endParaRPr lang="en-US"/>
        </a:p>
      </dgm:t>
    </dgm:pt>
    <dgm:pt modelId="{B3DB6698-E73E-4141-A52D-4AD9E163AA4D}">
      <dgm:prSet custT="1"/>
      <dgm:spPr/>
      <dgm:t>
        <a:bodyPr/>
        <a:lstStyle/>
        <a:p>
          <a:pPr rtl="1"/>
          <a:r>
            <a:rPr lang="ar-SA" sz="4800" b="1" u="sng" dirty="0" smtClean="0"/>
            <a:t>ومن أجل تحقيق هذه الرؤية اتخذت السلطنة عدة خطوات في هذا المجال أهمها ما يلي</a:t>
          </a:r>
          <a:r>
            <a:rPr lang="ar-SA" sz="4800" b="1" u="sng" baseline="30000" dirty="0" smtClean="0"/>
            <a:t>:</a:t>
          </a:r>
          <a:endParaRPr lang="en-US" sz="4800" dirty="0"/>
        </a:p>
      </dgm:t>
    </dgm:pt>
    <dgm:pt modelId="{B4D4F358-0211-4BE3-931C-7FF3277A5DF3}" type="parTrans" cxnId="{26D8F554-87FB-4D14-8DA1-A56F4DBAB942}">
      <dgm:prSet/>
      <dgm:spPr/>
      <dgm:t>
        <a:bodyPr/>
        <a:lstStyle/>
        <a:p>
          <a:endParaRPr lang="en-US"/>
        </a:p>
      </dgm:t>
    </dgm:pt>
    <dgm:pt modelId="{08358BEB-A9E3-442C-9529-9E6C03BA2A86}" type="sibTrans" cxnId="{26D8F554-87FB-4D14-8DA1-A56F4DBAB942}">
      <dgm:prSet/>
      <dgm:spPr/>
      <dgm:t>
        <a:bodyPr/>
        <a:lstStyle/>
        <a:p>
          <a:endParaRPr lang="en-US"/>
        </a:p>
      </dgm:t>
    </dgm:pt>
    <dgm:pt modelId="{3C8F78D6-2B72-4038-9987-A62BFD2E8A08}">
      <dgm:prSet custT="1"/>
      <dgm:spPr/>
      <dgm:t>
        <a:bodyPr/>
        <a:lstStyle/>
        <a:p>
          <a:pPr rtl="1"/>
          <a:r>
            <a:rPr lang="ar-SA" sz="4000" b="1" dirty="0" smtClean="0"/>
            <a:t>تبني رؤية الحكومة بهدف إحداث نقلة نوعية في السلطنة بحيث يكون لديها </a:t>
          </a:r>
          <a:r>
            <a:rPr lang="ar-SA" sz="4000" b="1" u="sng" dirty="0" smtClean="0"/>
            <a:t>الاقتصاد القائم على المعرفة</a:t>
          </a:r>
          <a:endParaRPr lang="en-US" sz="4000" dirty="0"/>
        </a:p>
      </dgm:t>
    </dgm:pt>
    <dgm:pt modelId="{53C340D2-E821-4434-A1B3-CBF7B26679B8}" type="parTrans" cxnId="{8877415D-CD01-49B7-BF65-5D22629B6D84}">
      <dgm:prSet/>
      <dgm:spPr/>
      <dgm:t>
        <a:bodyPr/>
        <a:lstStyle/>
        <a:p>
          <a:endParaRPr lang="en-US"/>
        </a:p>
      </dgm:t>
    </dgm:pt>
    <dgm:pt modelId="{11D8D3EA-0506-4989-9CBC-F3EA017BE126}" type="sibTrans" cxnId="{8877415D-CD01-49B7-BF65-5D22629B6D84}">
      <dgm:prSet/>
      <dgm:spPr/>
      <dgm:t>
        <a:bodyPr/>
        <a:lstStyle/>
        <a:p>
          <a:endParaRPr lang="en-US"/>
        </a:p>
      </dgm:t>
    </dgm:pt>
    <dgm:pt modelId="{F54B319A-5875-46F3-B7D0-DDCFA6440060}">
      <dgm:prSet custT="1"/>
      <dgm:spPr/>
      <dgm:t>
        <a:bodyPr/>
        <a:lstStyle/>
        <a:p>
          <a:pPr rtl="1"/>
          <a:r>
            <a:rPr lang="ar-SA" sz="4000" b="1" dirty="0" smtClean="0"/>
            <a:t>تشكيل اللجنة الوطنية لتقنية المعلومات، وتحديد مهامها بموجب قرار مجلس الوزراء الصادر في 26 مايو 1998 م.</a:t>
          </a:r>
          <a:endParaRPr lang="en-US" sz="4000" dirty="0"/>
        </a:p>
      </dgm:t>
    </dgm:pt>
    <dgm:pt modelId="{AAB15F1C-10C6-47E3-AD6E-C29A61D995B3}" type="parTrans" cxnId="{9814362B-7192-4074-B7CC-63E4AC90F803}">
      <dgm:prSet/>
      <dgm:spPr/>
      <dgm:t>
        <a:bodyPr/>
        <a:lstStyle/>
        <a:p>
          <a:endParaRPr lang="en-US"/>
        </a:p>
      </dgm:t>
    </dgm:pt>
    <dgm:pt modelId="{3194E922-DB01-44A5-9592-592274A1FC8F}" type="sibTrans" cxnId="{9814362B-7192-4074-B7CC-63E4AC90F803}">
      <dgm:prSet/>
      <dgm:spPr/>
      <dgm:t>
        <a:bodyPr/>
        <a:lstStyle/>
        <a:p>
          <a:endParaRPr lang="en-US"/>
        </a:p>
      </dgm:t>
    </dgm:pt>
    <dgm:pt modelId="{F1BB8EF2-5BEC-4ED8-B64B-D900CBE9EA2A}">
      <dgm:prSet custT="1"/>
      <dgm:spPr/>
      <dgm:t>
        <a:bodyPr/>
        <a:lstStyle/>
        <a:p>
          <a:pPr rtl="1"/>
          <a:r>
            <a:rPr lang="ar-SA" sz="4000" b="1" dirty="0" smtClean="0"/>
            <a:t>إنشاء </a:t>
          </a:r>
          <a:r>
            <a:rPr lang="ar-SA" sz="4000" b="1" u="sng" dirty="0" smtClean="0"/>
            <a:t>هيئة تقنية المعلومات </a:t>
          </a:r>
          <a:r>
            <a:rPr lang="ar-SA" sz="4000" b="1" dirty="0" smtClean="0"/>
            <a:t>بصدور المرسوم السلطاني رقم 52 / 2006</a:t>
          </a:r>
          <a:r>
            <a:rPr lang="ar-SA" sz="4000" b="1" baseline="30000" dirty="0" smtClean="0"/>
            <a:t> </a:t>
          </a:r>
          <a:r>
            <a:rPr lang="ar-SA" sz="4000" b="1" dirty="0" smtClean="0"/>
            <a:t> لتكون مسئولة عن تنفيذ الإستراتيجية وتوفير خدمات الحكومة الإلكترونية لكافة القطاعات بالسلطنة بدءا بالمواطنين</a:t>
          </a:r>
          <a:r>
            <a:rPr lang="ar-SA" sz="2000" b="1" dirty="0" smtClean="0"/>
            <a:t>.</a:t>
          </a:r>
          <a:endParaRPr lang="en-US" sz="2000" dirty="0"/>
        </a:p>
      </dgm:t>
    </dgm:pt>
    <dgm:pt modelId="{C8F89B53-F279-45F5-B64F-34530D92BC2A}" type="sibTrans" cxnId="{9125A5BC-9D0D-415D-9681-9160EE019F6E}">
      <dgm:prSet/>
      <dgm:spPr/>
      <dgm:t>
        <a:bodyPr/>
        <a:lstStyle/>
        <a:p>
          <a:endParaRPr lang="en-US"/>
        </a:p>
      </dgm:t>
    </dgm:pt>
    <dgm:pt modelId="{E7C0806C-8A92-4E2D-8F70-5C90B300B5D3}" type="parTrans" cxnId="{9125A5BC-9D0D-415D-9681-9160EE019F6E}">
      <dgm:prSet/>
      <dgm:spPr/>
      <dgm:t>
        <a:bodyPr/>
        <a:lstStyle/>
        <a:p>
          <a:endParaRPr lang="en-US"/>
        </a:p>
      </dgm:t>
    </dgm:pt>
    <dgm:pt modelId="{0E265522-C53E-4A04-8112-CD37EF308215}" type="pres">
      <dgm:prSet presAssocID="{DB696EAC-EB6B-4D55-964B-065EDF79746C}" presName="compositeShape" presStyleCnt="0">
        <dgm:presLayoutVars>
          <dgm:dir/>
          <dgm:resizeHandles/>
        </dgm:presLayoutVars>
      </dgm:prSet>
      <dgm:spPr/>
      <dgm:t>
        <a:bodyPr/>
        <a:lstStyle/>
        <a:p>
          <a:endParaRPr lang="en-US"/>
        </a:p>
      </dgm:t>
    </dgm:pt>
    <dgm:pt modelId="{CD369EED-F045-4677-942A-796934987FA3}" type="pres">
      <dgm:prSet presAssocID="{DB696EAC-EB6B-4D55-964B-065EDF79746C}" presName="pyramid" presStyleLbl="node1" presStyleIdx="0" presStyleCnt="1"/>
      <dgm:spPr/>
    </dgm:pt>
    <dgm:pt modelId="{546CB1DA-A494-4E39-B59F-4087DFE2C528}" type="pres">
      <dgm:prSet presAssocID="{DB696EAC-EB6B-4D55-964B-065EDF79746C}" presName="theList" presStyleCnt="0"/>
      <dgm:spPr/>
    </dgm:pt>
    <dgm:pt modelId="{1EB2DB9C-915A-4350-A6F5-3709603F367D}" type="pres">
      <dgm:prSet presAssocID="{4530B3AE-D6C7-417A-A5D8-9C94B70E3635}" presName="aNode" presStyleLbl="fgAcc1" presStyleIdx="0" presStyleCnt="2" custScaleX="220352" custScaleY="147929">
        <dgm:presLayoutVars>
          <dgm:bulletEnabled val="1"/>
        </dgm:presLayoutVars>
      </dgm:prSet>
      <dgm:spPr/>
      <dgm:t>
        <a:bodyPr/>
        <a:lstStyle/>
        <a:p>
          <a:endParaRPr lang="en-US"/>
        </a:p>
      </dgm:t>
    </dgm:pt>
    <dgm:pt modelId="{67EE0A79-2289-476E-85B9-3E4268C96287}" type="pres">
      <dgm:prSet presAssocID="{4530B3AE-D6C7-417A-A5D8-9C94B70E3635}" presName="aSpace" presStyleCnt="0"/>
      <dgm:spPr/>
    </dgm:pt>
    <dgm:pt modelId="{D9415CC4-69CF-4A73-BA16-AD92092EE210}" type="pres">
      <dgm:prSet presAssocID="{B3DB6698-E73E-4141-A52D-4AD9E163AA4D}" presName="aNode" presStyleLbl="fgAcc1" presStyleIdx="1" presStyleCnt="2" custScaleX="231795" custScaleY="497437">
        <dgm:presLayoutVars>
          <dgm:bulletEnabled val="1"/>
        </dgm:presLayoutVars>
      </dgm:prSet>
      <dgm:spPr/>
      <dgm:t>
        <a:bodyPr/>
        <a:lstStyle/>
        <a:p>
          <a:endParaRPr lang="en-US"/>
        </a:p>
      </dgm:t>
    </dgm:pt>
    <dgm:pt modelId="{54B30374-A94A-4D3E-8578-E3580241F004}" type="pres">
      <dgm:prSet presAssocID="{B3DB6698-E73E-4141-A52D-4AD9E163AA4D}" presName="aSpace" presStyleCnt="0"/>
      <dgm:spPr/>
    </dgm:pt>
  </dgm:ptLst>
  <dgm:cxnLst>
    <dgm:cxn modelId="{9CD1648B-324C-4E67-8467-B78E036BD8CF}" type="presOf" srcId="{F54B319A-5875-46F3-B7D0-DDCFA6440060}" destId="{D9415CC4-69CF-4A73-BA16-AD92092EE210}" srcOrd="0" destOrd="2" presId="urn:microsoft.com/office/officeart/2005/8/layout/pyramid2"/>
    <dgm:cxn modelId="{690E7CD7-C6E1-4697-8017-46CCD908ACC7}" type="presOf" srcId="{F1BB8EF2-5BEC-4ED8-B64B-D900CBE9EA2A}" destId="{D9415CC4-69CF-4A73-BA16-AD92092EE210}" srcOrd="0" destOrd="3" presId="urn:microsoft.com/office/officeart/2005/8/layout/pyramid2"/>
    <dgm:cxn modelId="{9814362B-7192-4074-B7CC-63E4AC90F803}" srcId="{B3DB6698-E73E-4141-A52D-4AD9E163AA4D}" destId="{F54B319A-5875-46F3-B7D0-DDCFA6440060}" srcOrd="1" destOrd="0" parTransId="{AAB15F1C-10C6-47E3-AD6E-C29A61D995B3}" sibTransId="{3194E922-DB01-44A5-9592-592274A1FC8F}"/>
    <dgm:cxn modelId="{9125A5BC-9D0D-415D-9681-9160EE019F6E}" srcId="{B3DB6698-E73E-4141-A52D-4AD9E163AA4D}" destId="{F1BB8EF2-5BEC-4ED8-B64B-D900CBE9EA2A}" srcOrd="2" destOrd="0" parTransId="{E7C0806C-8A92-4E2D-8F70-5C90B300B5D3}" sibTransId="{C8F89B53-F279-45F5-B64F-34530D92BC2A}"/>
    <dgm:cxn modelId="{54ACDB00-C3AA-459A-8EED-6CAAAAD32485}" type="presOf" srcId="{DB696EAC-EB6B-4D55-964B-065EDF79746C}" destId="{0E265522-C53E-4A04-8112-CD37EF308215}" srcOrd="0" destOrd="0" presId="urn:microsoft.com/office/officeart/2005/8/layout/pyramid2"/>
    <dgm:cxn modelId="{5E1F51D0-4712-426B-B8E1-16BC597C0765}" type="presOf" srcId="{4530B3AE-D6C7-417A-A5D8-9C94B70E3635}" destId="{1EB2DB9C-915A-4350-A6F5-3709603F367D}" srcOrd="0" destOrd="0" presId="urn:microsoft.com/office/officeart/2005/8/layout/pyramid2"/>
    <dgm:cxn modelId="{26D8F554-87FB-4D14-8DA1-A56F4DBAB942}" srcId="{DB696EAC-EB6B-4D55-964B-065EDF79746C}" destId="{B3DB6698-E73E-4141-A52D-4AD9E163AA4D}" srcOrd="1" destOrd="0" parTransId="{B4D4F358-0211-4BE3-931C-7FF3277A5DF3}" sibTransId="{08358BEB-A9E3-442C-9529-9E6C03BA2A86}"/>
    <dgm:cxn modelId="{170DA7BE-0D97-4300-9EB7-4D73C83A8A13}" type="presOf" srcId="{3C8F78D6-2B72-4038-9987-A62BFD2E8A08}" destId="{D9415CC4-69CF-4A73-BA16-AD92092EE210}" srcOrd="0" destOrd="1" presId="urn:microsoft.com/office/officeart/2005/8/layout/pyramid2"/>
    <dgm:cxn modelId="{3EC79321-5288-4D56-843A-A499486B46EC}" type="presOf" srcId="{B3DB6698-E73E-4141-A52D-4AD9E163AA4D}" destId="{D9415CC4-69CF-4A73-BA16-AD92092EE210}" srcOrd="0" destOrd="0" presId="urn:microsoft.com/office/officeart/2005/8/layout/pyramid2"/>
    <dgm:cxn modelId="{8877415D-CD01-49B7-BF65-5D22629B6D84}" srcId="{B3DB6698-E73E-4141-A52D-4AD9E163AA4D}" destId="{3C8F78D6-2B72-4038-9987-A62BFD2E8A08}" srcOrd="0" destOrd="0" parTransId="{53C340D2-E821-4434-A1B3-CBF7B26679B8}" sibTransId="{11D8D3EA-0506-4989-9CBC-F3EA017BE126}"/>
    <dgm:cxn modelId="{856ED815-2F1F-4C5C-8E87-F64C6A1285E6}" srcId="{DB696EAC-EB6B-4D55-964B-065EDF79746C}" destId="{4530B3AE-D6C7-417A-A5D8-9C94B70E3635}" srcOrd="0" destOrd="0" parTransId="{D87B1D7F-EF29-4AA6-8694-0E303DDA7394}" sibTransId="{79FCF756-E538-4307-B07F-4D61254F3B12}"/>
    <dgm:cxn modelId="{153EE7D5-15C6-4697-9CD1-72CBD333C789}" type="presParOf" srcId="{0E265522-C53E-4A04-8112-CD37EF308215}" destId="{CD369EED-F045-4677-942A-796934987FA3}" srcOrd="0" destOrd="0" presId="urn:microsoft.com/office/officeart/2005/8/layout/pyramid2"/>
    <dgm:cxn modelId="{E1728F95-34A5-47DA-B471-BDEB9E8E699A}" type="presParOf" srcId="{0E265522-C53E-4A04-8112-CD37EF308215}" destId="{546CB1DA-A494-4E39-B59F-4087DFE2C528}" srcOrd="1" destOrd="0" presId="urn:microsoft.com/office/officeart/2005/8/layout/pyramid2"/>
    <dgm:cxn modelId="{677B4916-8192-44D8-9D53-0CB9DE8C1C85}" type="presParOf" srcId="{546CB1DA-A494-4E39-B59F-4087DFE2C528}" destId="{1EB2DB9C-915A-4350-A6F5-3709603F367D}" srcOrd="0" destOrd="0" presId="urn:microsoft.com/office/officeart/2005/8/layout/pyramid2"/>
    <dgm:cxn modelId="{8590624B-6CA6-48E0-9920-6A590F905A69}" type="presParOf" srcId="{546CB1DA-A494-4E39-B59F-4087DFE2C528}" destId="{67EE0A79-2289-476E-85B9-3E4268C96287}" srcOrd="1" destOrd="0" presId="urn:microsoft.com/office/officeart/2005/8/layout/pyramid2"/>
    <dgm:cxn modelId="{6152F63E-A996-4A7F-B715-DF172210719A}" type="presParOf" srcId="{546CB1DA-A494-4E39-B59F-4087DFE2C528}" destId="{D9415CC4-69CF-4A73-BA16-AD92092EE210}" srcOrd="2" destOrd="0" presId="urn:microsoft.com/office/officeart/2005/8/layout/pyramid2"/>
    <dgm:cxn modelId="{296B538B-92FC-46B7-A03A-DDDB74F98612}" type="presParOf" srcId="{546CB1DA-A494-4E39-B59F-4087DFE2C528}" destId="{54B30374-A94A-4D3E-8578-E3580241F004}" srcOrd="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C158DB6-FC57-4574-BF57-89226CBC601A}"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22A66803-4D66-4903-A55E-26764DCF1543}">
      <dgm:prSet custT="1"/>
      <dgm:spPr/>
      <dgm:t>
        <a:bodyPr/>
        <a:lstStyle/>
        <a:p>
          <a:pPr rtl="1"/>
          <a:r>
            <a:rPr lang="ar-SA" sz="4800" b="1" dirty="0" smtClean="0"/>
            <a:t>وفي هذا المجال قامت </a:t>
          </a:r>
          <a:endParaRPr lang="ar-OM" sz="4800" b="1" dirty="0" smtClean="0"/>
        </a:p>
        <a:p>
          <a:pPr rtl="1"/>
          <a:r>
            <a:rPr lang="ar-SA" sz="4800" b="1" u="sng" dirty="0" smtClean="0"/>
            <a:t>وزارة التربية والتعليم</a:t>
          </a:r>
          <a:endParaRPr lang="ar-OM" sz="4800" b="1" u="sng" dirty="0" smtClean="0"/>
        </a:p>
        <a:p>
          <a:pPr rtl="1"/>
          <a:r>
            <a:rPr lang="ar-SA" sz="4800" b="1" dirty="0" smtClean="0"/>
            <a:t> عام 2006 / 2007 م، بتوقيع اتفاقية لتطبيق مشروع البوابة الالكترونية بدوائر الوزارة والمناطق التعليمية، والمدارس وذلك مع شركة صخر لتقنيات الحاسب الآلي وتعد البوابة التعليمية ملتقى يربط عناصر العملية التعليمية </a:t>
          </a:r>
          <a:endParaRPr lang="ar-OM" sz="4800" b="1" dirty="0" smtClean="0"/>
        </a:p>
        <a:p>
          <a:pPr rtl="1"/>
          <a:r>
            <a:rPr lang="ar-SA" sz="4800" b="1" dirty="0" smtClean="0"/>
            <a:t>( الطالب، المعلم، ولي الأمر، ، الوزارة ) </a:t>
          </a:r>
          <a:endParaRPr lang="en-US" sz="4800" dirty="0"/>
        </a:p>
      </dgm:t>
    </dgm:pt>
    <dgm:pt modelId="{1AEF2028-992D-4F46-922A-24881B20DD85}" type="parTrans" cxnId="{2D2C1ADA-BF51-494F-A1CA-041F241F2613}">
      <dgm:prSet/>
      <dgm:spPr/>
      <dgm:t>
        <a:bodyPr/>
        <a:lstStyle/>
        <a:p>
          <a:endParaRPr lang="en-US"/>
        </a:p>
      </dgm:t>
    </dgm:pt>
    <dgm:pt modelId="{F582E54B-C521-4C27-BDD8-5CA01EB9EC03}" type="sibTrans" cxnId="{2D2C1ADA-BF51-494F-A1CA-041F241F2613}">
      <dgm:prSet/>
      <dgm:spPr/>
      <dgm:t>
        <a:bodyPr/>
        <a:lstStyle/>
        <a:p>
          <a:endParaRPr lang="en-US"/>
        </a:p>
      </dgm:t>
    </dgm:pt>
    <dgm:pt modelId="{E2FFA26B-EF2B-4540-A00E-ADA293435216}" type="pres">
      <dgm:prSet presAssocID="{BC158DB6-FC57-4574-BF57-89226CBC601A}" presName="compositeShape" presStyleCnt="0">
        <dgm:presLayoutVars>
          <dgm:dir/>
          <dgm:resizeHandles/>
        </dgm:presLayoutVars>
      </dgm:prSet>
      <dgm:spPr/>
      <dgm:t>
        <a:bodyPr/>
        <a:lstStyle/>
        <a:p>
          <a:endParaRPr lang="en-US"/>
        </a:p>
      </dgm:t>
    </dgm:pt>
    <dgm:pt modelId="{E9B72E13-9292-45E8-B378-0828073F2921}" type="pres">
      <dgm:prSet presAssocID="{BC158DB6-FC57-4574-BF57-89226CBC601A}" presName="pyramid" presStyleLbl="node1" presStyleIdx="0" presStyleCnt="1"/>
      <dgm:spPr/>
    </dgm:pt>
    <dgm:pt modelId="{90785F71-F549-46EB-B770-324C1EA29AEC}" type="pres">
      <dgm:prSet presAssocID="{BC158DB6-FC57-4574-BF57-89226CBC601A}" presName="theList" presStyleCnt="0"/>
      <dgm:spPr/>
    </dgm:pt>
    <dgm:pt modelId="{950C7A0C-75C8-4B34-878A-8F8896A9C301}" type="pres">
      <dgm:prSet presAssocID="{22A66803-4D66-4903-A55E-26764DCF1543}" presName="aNode" presStyleLbl="fgAcc1" presStyleIdx="0" presStyleCnt="1" custScaleX="115848" custScaleY="145408">
        <dgm:presLayoutVars>
          <dgm:bulletEnabled val="1"/>
        </dgm:presLayoutVars>
      </dgm:prSet>
      <dgm:spPr/>
      <dgm:t>
        <a:bodyPr/>
        <a:lstStyle/>
        <a:p>
          <a:endParaRPr lang="en-US"/>
        </a:p>
      </dgm:t>
    </dgm:pt>
    <dgm:pt modelId="{4D3526F0-D46C-410F-92B6-5426EC3604C1}" type="pres">
      <dgm:prSet presAssocID="{22A66803-4D66-4903-A55E-26764DCF1543}" presName="aSpace" presStyleCnt="0"/>
      <dgm:spPr/>
    </dgm:pt>
  </dgm:ptLst>
  <dgm:cxnLst>
    <dgm:cxn modelId="{2D2C1ADA-BF51-494F-A1CA-041F241F2613}" srcId="{BC158DB6-FC57-4574-BF57-89226CBC601A}" destId="{22A66803-4D66-4903-A55E-26764DCF1543}" srcOrd="0" destOrd="0" parTransId="{1AEF2028-992D-4F46-922A-24881B20DD85}" sibTransId="{F582E54B-C521-4C27-BDD8-5CA01EB9EC03}"/>
    <dgm:cxn modelId="{ACCAF5EF-A758-4A4C-85FA-CABDCD7A4B28}" type="presOf" srcId="{BC158DB6-FC57-4574-BF57-89226CBC601A}" destId="{E2FFA26B-EF2B-4540-A00E-ADA293435216}" srcOrd="0" destOrd="0" presId="urn:microsoft.com/office/officeart/2005/8/layout/pyramid2"/>
    <dgm:cxn modelId="{7677D985-795A-4D90-8A25-CDFEB2C474AA}" type="presOf" srcId="{22A66803-4D66-4903-A55E-26764DCF1543}" destId="{950C7A0C-75C8-4B34-878A-8F8896A9C301}" srcOrd="0" destOrd="0" presId="urn:microsoft.com/office/officeart/2005/8/layout/pyramid2"/>
    <dgm:cxn modelId="{3CD81D31-4A50-43A0-80EA-1B5010EF7AD4}" type="presParOf" srcId="{E2FFA26B-EF2B-4540-A00E-ADA293435216}" destId="{E9B72E13-9292-45E8-B378-0828073F2921}" srcOrd="0" destOrd="0" presId="urn:microsoft.com/office/officeart/2005/8/layout/pyramid2"/>
    <dgm:cxn modelId="{6E054032-D725-4C6E-9E96-53E5D1450688}" type="presParOf" srcId="{E2FFA26B-EF2B-4540-A00E-ADA293435216}" destId="{90785F71-F549-46EB-B770-324C1EA29AEC}" srcOrd="1" destOrd="0" presId="urn:microsoft.com/office/officeart/2005/8/layout/pyramid2"/>
    <dgm:cxn modelId="{6CFDCA4B-83A3-49BB-AD52-4235C723E936}" type="presParOf" srcId="{90785F71-F549-46EB-B770-324C1EA29AEC}" destId="{950C7A0C-75C8-4B34-878A-8F8896A9C301}" srcOrd="0" destOrd="0" presId="urn:microsoft.com/office/officeart/2005/8/layout/pyramid2"/>
    <dgm:cxn modelId="{B6CA76A4-D8F4-4D74-8BBF-627E62420EC9}" type="presParOf" srcId="{90785F71-F549-46EB-B770-324C1EA29AEC}" destId="{4D3526F0-D46C-410F-92B6-5426EC3604C1}"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C7DE6E8-6AC1-4836-AE0E-1DD4D9F1E3A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8B628C2-4F4A-44EC-A07F-ED6DA3DD83E6}">
      <dgm:prSet custT="1"/>
      <dgm:spPr/>
      <dgm:t>
        <a:bodyPr/>
        <a:lstStyle/>
        <a:p>
          <a:pPr algn="ctr" rtl="1"/>
          <a:r>
            <a:rPr lang="ar-SA" sz="6600" b="1" u="sng" dirty="0" smtClean="0">
              <a:solidFill>
                <a:schemeClr val="bg1"/>
              </a:solidFill>
            </a:rPr>
            <a:t>وتتكون البوابة التعليمية من أربعة أنظمة رئيسية داعمة، وهي على النحو التالي:</a:t>
          </a:r>
          <a:endParaRPr lang="en-US" sz="6600" dirty="0">
            <a:solidFill>
              <a:schemeClr val="bg1"/>
            </a:solidFill>
          </a:endParaRPr>
        </a:p>
      </dgm:t>
    </dgm:pt>
    <dgm:pt modelId="{7E3F160A-A53E-43F0-9E7E-CB8B2A828831}" type="parTrans" cxnId="{9A69192F-7315-4E62-8E6E-20C8F9E2AD32}">
      <dgm:prSet/>
      <dgm:spPr/>
      <dgm:t>
        <a:bodyPr/>
        <a:lstStyle/>
        <a:p>
          <a:endParaRPr lang="en-US"/>
        </a:p>
      </dgm:t>
    </dgm:pt>
    <dgm:pt modelId="{9E0B4C53-4977-4435-A9BC-D0F9FCF239AD}" type="sibTrans" cxnId="{9A69192F-7315-4E62-8E6E-20C8F9E2AD32}">
      <dgm:prSet/>
      <dgm:spPr/>
      <dgm:t>
        <a:bodyPr/>
        <a:lstStyle/>
        <a:p>
          <a:endParaRPr lang="en-US"/>
        </a:p>
      </dgm:t>
    </dgm:pt>
    <dgm:pt modelId="{2429663C-3601-4043-9927-0BEB89DBD589}">
      <dgm:prSet custT="1"/>
      <dgm:spPr/>
      <dgm:t>
        <a:bodyPr/>
        <a:lstStyle/>
        <a:p>
          <a:pPr algn="ctr" rtl="1"/>
          <a:r>
            <a:rPr lang="ar-SA" sz="2800" b="1" dirty="0" smtClean="0"/>
            <a:t>نظام الإدارة الالكترونية </a:t>
          </a:r>
          <a:r>
            <a:rPr lang="en-US" sz="2800" b="1" dirty="0" smtClean="0"/>
            <a:t>( School Management System )</a:t>
          </a:r>
          <a:r>
            <a:rPr lang="ar-SA" sz="2800" b="1" dirty="0" smtClean="0"/>
            <a:t>:</a:t>
          </a:r>
          <a:endParaRPr lang="en-US" sz="2800" dirty="0"/>
        </a:p>
      </dgm:t>
    </dgm:pt>
    <dgm:pt modelId="{E20B66E8-D7B9-446C-9474-6BB4C1BED7B1}" type="parTrans" cxnId="{E3931122-70D9-4F9C-9E0C-1DD11CC5D517}">
      <dgm:prSet/>
      <dgm:spPr/>
      <dgm:t>
        <a:bodyPr/>
        <a:lstStyle/>
        <a:p>
          <a:endParaRPr lang="en-US"/>
        </a:p>
      </dgm:t>
    </dgm:pt>
    <dgm:pt modelId="{33C0FC66-F192-47C2-BF90-5F4B648C458D}" type="sibTrans" cxnId="{E3931122-70D9-4F9C-9E0C-1DD11CC5D517}">
      <dgm:prSet/>
      <dgm:spPr/>
      <dgm:t>
        <a:bodyPr/>
        <a:lstStyle/>
        <a:p>
          <a:endParaRPr lang="en-US"/>
        </a:p>
      </dgm:t>
    </dgm:pt>
    <dgm:pt modelId="{88E272AE-DDFD-491C-9C3D-893B4202D4DD}">
      <dgm:prSet/>
      <dgm:spPr/>
      <dgm:t>
        <a:bodyPr/>
        <a:lstStyle/>
        <a:p>
          <a:pPr rtl="1"/>
          <a:r>
            <a:rPr lang="ar-SA" b="1" u="sng" dirty="0" smtClean="0">
              <a:solidFill>
                <a:schemeClr val="bg1"/>
              </a:solidFill>
            </a:rPr>
            <a:t>يقوم بتحول كافة الأعمال الإدارية من الطريقة التقليدية إلى الالكترونية</a:t>
          </a:r>
          <a:r>
            <a:rPr lang="ar-SA" b="1" dirty="0" smtClean="0">
              <a:solidFill>
                <a:schemeClr val="bg1"/>
              </a:solidFill>
            </a:rPr>
            <a:t>، بحيث سيحقق ميكنة </a:t>
          </a:r>
          <a:r>
            <a:rPr lang="ar-SA" b="1" u="sng" dirty="0" smtClean="0">
              <a:solidFill>
                <a:schemeClr val="bg1"/>
              </a:solidFill>
            </a:rPr>
            <a:t>الأعمال الإدارية، والمالية</a:t>
          </a:r>
          <a:r>
            <a:rPr lang="ar-SA" b="1" dirty="0" smtClean="0">
              <a:solidFill>
                <a:schemeClr val="bg1"/>
              </a:solidFill>
            </a:rPr>
            <a:t> بديوان عام الوزارة، والمناطق التعليمية، والمدرسة وينتج عن بيانات كاملة، ودقيقة عن الموظفين، والمعلمين، والطلاب، ويقدم خدمات الكترونية للموظف والطالب وولي الأمر.</a:t>
          </a:r>
          <a:endParaRPr lang="en-US" dirty="0">
            <a:solidFill>
              <a:schemeClr val="bg1"/>
            </a:solidFill>
          </a:endParaRPr>
        </a:p>
      </dgm:t>
    </dgm:pt>
    <dgm:pt modelId="{27661609-05AE-4D94-B22D-7427446C1D9B}" type="parTrans" cxnId="{7EC7C271-21B9-4858-89BE-D83319566A89}">
      <dgm:prSet/>
      <dgm:spPr/>
      <dgm:t>
        <a:bodyPr/>
        <a:lstStyle/>
        <a:p>
          <a:endParaRPr lang="en-US"/>
        </a:p>
      </dgm:t>
    </dgm:pt>
    <dgm:pt modelId="{58D8039E-8755-41F5-9353-8C0F6394471E}" type="sibTrans" cxnId="{7EC7C271-21B9-4858-89BE-D83319566A89}">
      <dgm:prSet/>
      <dgm:spPr/>
      <dgm:t>
        <a:bodyPr/>
        <a:lstStyle/>
        <a:p>
          <a:endParaRPr lang="en-US"/>
        </a:p>
      </dgm:t>
    </dgm:pt>
    <dgm:pt modelId="{481BD402-0490-4FA7-B3F0-A8EDA916BF26}" type="pres">
      <dgm:prSet presAssocID="{1C7DE6E8-6AC1-4836-AE0E-1DD4D9F1E3A1}" presName="linear" presStyleCnt="0">
        <dgm:presLayoutVars>
          <dgm:animLvl val="lvl"/>
          <dgm:resizeHandles val="exact"/>
        </dgm:presLayoutVars>
      </dgm:prSet>
      <dgm:spPr/>
      <dgm:t>
        <a:bodyPr/>
        <a:lstStyle/>
        <a:p>
          <a:endParaRPr lang="en-US"/>
        </a:p>
      </dgm:t>
    </dgm:pt>
    <dgm:pt modelId="{61409D3C-42EB-4769-832E-6F69F9BEBFEA}" type="pres">
      <dgm:prSet presAssocID="{78B628C2-4F4A-44EC-A07F-ED6DA3DD83E6}" presName="parentText" presStyleLbl="node1" presStyleIdx="0" presStyleCnt="2">
        <dgm:presLayoutVars>
          <dgm:chMax val="0"/>
          <dgm:bulletEnabled val="1"/>
        </dgm:presLayoutVars>
      </dgm:prSet>
      <dgm:spPr/>
      <dgm:t>
        <a:bodyPr/>
        <a:lstStyle/>
        <a:p>
          <a:endParaRPr lang="en-US"/>
        </a:p>
      </dgm:t>
    </dgm:pt>
    <dgm:pt modelId="{7AEED76B-64EF-4FD7-A801-B1C0B9A1CDB2}" type="pres">
      <dgm:prSet presAssocID="{78B628C2-4F4A-44EC-A07F-ED6DA3DD83E6}" presName="childText" presStyleLbl="revTx" presStyleIdx="0" presStyleCnt="1">
        <dgm:presLayoutVars>
          <dgm:bulletEnabled val="1"/>
        </dgm:presLayoutVars>
      </dgm:prSet>
      <dgm:spPr/>
      <dgm:t>
        <a:bodyPr/>
        <a:lstStyle/>
        <a:p>
          <a:endParaRPr lang="en-US"/>
        </a:p>
      </dgm:t>
    </dgm:pt>
    <dgm:pt modelId="{6F76AE1D-DAD0-4341-BCEB-FB68C3017423}" type="pres">
      <dgm:prSet presAssocID="{88E272AE-DDFD-491C-9C3D-893B4202D4DD}" presName="parentText" presStyleLbl="node1" presStyleIdx="1" presStyleCnt="2" custScaleY="113856">
        <dgm:presLayoutVars>
          <dgm:chMax val="0"/>
          <dgm:bulletEnabled val="1"/>
        </dgm:presLayoutVars>
      </dgm:prSet>
      <dgm:spPr/>
      <dgm:t>
        <a:bodyPr/>
        <a:lstStyle/>
        <a:p>
          <a:endParaRPr lang="en-US"/>
        </a:p>
      </dgm:t>
    </dgm:pt>
  </dgm:ptLst>
  <dgm:cxnLst>
    <dgm:cxn modelId="{9A69192F-7315-4E62-8E6E-20C8F9E2AD32}" srcId="{1C7DE6E8-6AC1-4836-AE0E-1DD4D9F1E3A1}" destId="{78B628C2-4F4A-44EC-A07F-ED6DA3DD83E6}" srcOrd="0" destOrd="0" parTransId="{7E3F160A-A53E-43F0-9E7E-CB8B2A828831}" sibTransId="{9E0B4C53-4977-4435-A9BC-D0F9FCF239AD}"/>
    <dgm:cxn modelId="{E3931122-70D9-4F9C-9E0C-1DD11CC5D517}" srcId="{78B628C2-4F4A-44EC-A07F-ED6DA3DD83E6}" destId="{2429663C-3601-4043-9927-0BEB89DBD589}" srcOrd="0" destOrd="0" parTransId="{E20B66E8-D7B9-446C-9474-6BB4C1BED7B1}" sibTransId="{33C0FC66-F192-47C2-BF90-5F4B648C458D}"/>
    <dgm:cxn modelId="{D88E8B01-B460-423D-BFC3-380F2CD9F15E}" type="presOf" srcId="{78B628C2-4F4A-44EC-A07F-ED6DA3DD83E6}" destId="{61409D3C-42EB-4769-832E-6F69F9BEBFEA}" srcOrd="0" destOrd="0" presId="urn:microsoft.com/office/officeart/2005/8/layout/vList2"/>
    <dgm:cxn modelId="{E1D3D1DA-5972-4889-86AF-EF9E439B9744}" type="presOf" srcId="{2429663C-3601-4043-9927-0BEB89DBD589}" destId="{7AEED76B-64EF-4FD7-A801-B1C0B9A1CDB2}" srcOrd="0" destOrd="0" presId="urn:microsoft.com/office/officeart/2005/8/layout/vList2"/>
    <dgm:cxn modelId="{A934EF90-013B-46AF-825C-BCCD2FC679CC}" type="presOf" srcId="{1C7DE6E8-6AC1-4836-AE0E-1DD4D9F1E3A1}" destId="{481BD402-0490-4FA7-B3F0-A8EDA916BF26}" srcOrd="0" destOrd="0" presId="urn:microsoft.com/office/officeart/2005/8/layout/vList2"/>
    <dgm:cxn modelId="{7EC7C271-21B9-4858-89BE-D83319566A89}" srcId="{1C7DE6E8-6AC1-4836-AE0E-1DD4D9F1E3A1}" destId="{88E272AE-DDFD-491C-9C3D-893B4202D4DD}" srcOrd="1" destOrd="0" parTransId="{27661609-05AE-4D94-B22D-7427446C1D9B}" sibTransId="{58D8039E-8755-41F5-9353-8C0F6394471E}"/>
    <dgm:cxn modelId="{A8AD6F7E-0BC8-4616-98B7-0247632420D0}" type="presOf" srcId="{88E272AE-DDFD-491C-9C3D-893B4202D4DD}" destId="{6F76AE1D-DAD0-4341-BCEB-FB68C3017423}" srcOrd="0" destOrd="0" presId="urn:microsoft.com/office/officeart/2005/8/layout/vList2"/>
    <dgm:cxn modelId="{D6B77CE7-FBF7-43D0-9B9C-4618982E92F3}" type="presParOf" srcId="{481BD402-0490-4FA7-B3F0-A8EDA916BF26}" destId="{61409D3C-42EB-4769-832E-6F69F9BEBFEA}" srcOrd="0" destOrd="0" presId="urn:microsoft.com/office/officeart/2005/8/layout/vList2"/>
    <dgm:cxn modelId="{592E0442-FEFD-42D8-A191-CF00BDAB9AEA}" type="presParOf" srcId="{481BD402-0490-4FA7-B3F0-A8EDA916BF26}" destId="{7AEED76B-64EF-4FD7-A801-B1C0B9A1CDB2}" srcOrd="1" destOrd="0" presId="urn:microsoft.com/office/officeart/2005/8/layout/vList2"/>
    <dgm:cxn modelId="{8DE46535-A0CB-47C8-86EB-6A427A018A4D}" type="presParOf" srcId="{481BD402-0490-4FA7-B3F0-A8EDA916BF26}" destId="{6F76AE1D-DAD0-4341-BCEB-FB68C3017423}"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7E98594-5E42-42DD-8075-5BF0F28D933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F3EB36E-0887-4B98-B4DF-9DE8A6E71FE0}">
      <dgm:prSet/>
      <dgm:spPr/>
      <dgm:t>
        <a:bodyPr/>
        <a:lstStyle/>
        <a:p>
          <a:pPr rtl="1"/>
          <a:r>
            <a:rPr lang="ar-SA" b="1" dirty="0" smtClean="0"/>
            <a:t>نظام التعليم الالكتروني المساعد </a:t>
          </a:r>
          <a:r>
            <a:rPr lang="en-US" b="1" dirty="0" smtClean="0"/>
            <a:t>( School Management Learning )</a:t>
          </a:r>
          <a:r>
            <a:rPr lang="ar-SA" b="1" dirty="0" smtClean="0"/>
            <a:t>:</a:t>
          </a:r>
          <a:endParaRPr lang="en-US" dirty="0"/>
        </a:p>
      </dgm:t>
    </dgm:pt>
    <dgm:pt modelId="{D01E81FE-6062-4F89-812E-681E043C29DE}" type="parTrans" cxnId="{DC68C421-F31D-4885-8E82-A51BC6F69FAC}">
      <dgm:prSet/>
      <dgm:spPr/>
      <dgm:t>
        <a:bodyPr/>
        <a:lstStyle/>
        <a:p>
          <a:endParaRPr lang="en-US"/>
        </a:p>
      </dgm:t>
    </dgm:pt>
    <dgm:pt modelId="{6A541091-0919-4D46-89CB-E77A0FA42A3A}" type="sibTrans" cxnId="{DC68C421-F31D-4885-8E82-A51BC6F69FAC}">
      <dgm:prSet/>
      <dgm:spPr/>
      <dgm:t>
        <a:bodyPr/>
        <a:lstStyle/>
        <a:p>
          <a:endParaRPr lang="en-US"/>
        </a:p>
      </dgm:t>
    </dgm:pt>
    <dgm:pt modelId="{E8BA19EF-F872-49D7-85CA-0FC0C9AD22CC}">
      <dgm:prSet/>
      <dgm:spPr/>
      <dgm:t>
        <a:bodyPr/>
        <a:lstStyle/>
        <a:p>
          <a:pPr rtl="1"/>
          <a:r>
            <a:rPr lang="ar-SA" b="1" dirty="0" smtClean="0"/>
            <a:t>يهتم بتطوير نظام الكتروني يتيح </a:t>
          </a:r>
          <a:r>
            <a:rPr lang="ar-SA" b="1" u="sng" dirty="0" smtClean="0"/>
            <a:t>نشر وتشغيل النصوص الرقمية والكتب الالكترونية المؤثرات المرئية، والصوتية التعليمية، </a:t>
          </a:r>
          <a:r>
            <a:rPr lang="ar-SA" b="1" dirty="0" smtClean="0"/>
            <a:t>وغيرها من المواد التعليمية، كما يقدم للمعلم الأدوات الضرورية لتحضير </a:t>
          </a:r>
          <a:r>
            <a:rPr lang="ar-SA" b="1" u="sng" dirty="0" smtClean="0"/>
            <a:t>درس الكتروني متكامل</a:t>
          </a:r>
          <a:r>
            <a:rPr lang="ar-SA" b="1" dirty="0" smtClean="0"/>
            <a:t>، </a:t>
          </a:r>
          <a:r>
            <a:rPr lang="ar-SA" b="1" u="sng" dirty="0" smtClean="0"/>
            <a:t>ونظام اختبارات الكتروني</a:t>
          </a:r>
          <a:r>
            <a:rPr lang="ar-SA" b="1" dirty="0" smtClean="0"/>
            <a:t> يتيح لجميع المعلمين تبادل الدروس والاختبارات والواجبات، كما يمكن الطالب من الاطلاع على المنهج الدراسي والدروس، والواجبات التي يقدمها المعلم له ليحقق بذلك مبادئ التعلم الفردي، والذاتي، والجماعي، كما يحوي مكتبة للأنشطة ومكتبة للاختبارات.</a:t>
          </a:r>
          <a:endParaRPr lang="en-US" dirty="0"/>
        </a:p>
      </dgm:t>
    </dgm:pt>
    <dgm:pt modelId="{49A7D449-0CD3-40C9-8DCC-D4FCA76A583D}" type="parTrans" cxnId="{DB4A12B0-ACBD-464F-BBD8-9F45BCD3A134}">
      <dgm:prSet/>
      <dgm:spPr/>
      <dgm:t>
        <a:bodyPr/>
        <a:lstStyle/>
        <a:p>
          <a:endParaRPr lang="en-US"/>
        </a:p>
      </dgm:t>
    </dgm:pt>
    <dgm:pt modelId="{22F29B06-55F9-46DE-B1E4-A709DBA23C0C}" type="sibTrans" cxnId="{DB4A12B0-ACBD-464F-BBD8-9F45BCD3A134}">
      <dgm:prSet/>
      <dgm:spPr/>
      <dgm:t>
        <a:bodyPr/>
        <a:lstStyle/>
        <a:p>
          <a:endParaRPr lang="en-US"/>
        </a:p>
      </dgm:t>
    </dgm:pt>
    <dgm:pt modelId="{4D20F6E1-D21E-44C7-91AB-EBF551E830BA}">
      <dgm:prSet/>
      <dgm:spPr/>
      <dgm:t>
        <a:bodyPr/>
        <a:lstStyle/>
        <a:p>
          <a:pPr rtl="1"/>
          <a:r>
            <a:rPr lang="ar-SA" b="1" smtClean="0"/>
            <a:t>نظام إدارة الوثائق </a:t>
          </a:r>
          <a:r>
            <a:rPr lang="en-US" b="1" smtClean="0"/>
            <a:t>( Documents Management System )</a:t>
          </a:r>
          <a:r>
            <a:rPr lang="ar-SA" b="1" smtClean="0"/>
            <a:t>:</a:t>
          </a:r>
          <a:endParaRPr lang="en-US"/>
        </a:p>
      </dgm:t>
    </dgm:pt>
    <dgm:pt modelId="{32A54A83-DF04-41B3-BCE7-57A392017643}" type="parTrans" cxnId="{9504233C-ADDA-4F87-BA84-B0941D0A814A}">
      <dgm:prSet/>
      <dgm:spPr/>
      <dgm:t>
        <a:bodyPr/>
        <a:lstStyle/>
        <a:p>
          <a:endParaRPr lang="en-US"/>
        </a:p>
      </dgm:t>
    </dgm:pt>
    <dgm:pt modelId="{9A50CE58-C0BA-4B92-A9C5-759DC1A7C78C}" type="sibTrans" cxnId="{9504233C-ADDA-4F87-BA84-B0941D0A814A}">
      <dgm:prSet/>
      <dgm:spPr/>
      <dgm:t>
        <a:bodyPr/>
        <a:lstStyle/>
        <a:p>
          <a:endParaRPr lang="en-US"/>
        </a:p>
      </dgm:t>
    </dgm:pt>
    <dgm:pt modelId="{98677D00-F5CA-4E12-A1D5-415EDA8C665B}">
      <dgm:prSet/>
      <dgm:spPr/>
      <dgm:t>
        <a:bodyPr/>
        <a:lstStyle/>
        <a:p>
          <a:pPr rtl="1"/>
          <a:r>
            <a:rPr lang="ar-SA" b="1" smtClean="0"/>
            <a:t>ومهمته تطوير نظام متكامل </a:t>
          </a:r>
          <a:r>
            <a:rPr lang="ar-SA" b="1" u="sng" smtClean="0"/>
            <a:t>لإدارة وأرشفة الوثائق الكترونيا في دوائر الوزارة المختلفة و</a:t>
          </a:r>
          <a:r>
            <a:rPr lang="ar-SA" b="1" smtClean="0"/>
            <a:t>المناطق التعليمية، والمدرسة ويتيح النظام بحث واسترجاع الوثائق بكافة مرفقاتها، وتحديد المستخدمين المصرح لهم بالإطلاع على الوثيقة. </a:t>
          </a:r>
          <a:endParaRPr lang="en-US"/>
        </a:p>
      </dgm:t>
    </dgm:pt>
    <dgm:pt modelId="{413B10C5-A51B-4F6B-A729-16637C3303C6}" type="parTrans" cxnId="{BBF91037-E336-48EB-890A-7902AD7B0AB3}">
      <dgm:prSet/>
      <dgm:spPr/>
      <dgm:t>
        <a:bodyPr/>
        <a:lstStyle/>
        <a:p>
          <a:endParaRPr lang="en-US"/>
        </a:p>
      </dgm:t>
    </dgm:pt>
    <dgm:pt modelId="{C75BDBE0-0A51-488B-B042-93D5F54C7D21}" type="sibTrans" cxnId="{BBF91037-E336-48EB-890A-7902AD7B0AB3}">
      <dgm:prSet/>
      <dgm:spPr/>
      <dgm:t>
        <a:bodyPr/>
        <a:lstStyle/>
        <a:p>
          <a:endParaRPr lang="en-US"/>
        </a:p>
      </dgm:t>
    </dgm:pt>
    <dgm:pt modelId="{8E57BB45-101A-407B-8839-439925B9677E}" type="pres">
      <dgm:prSet presAssocID="{07E98594-5E42-42DD-8075-5BF0F28D9334}" presName="Name0" presStyleCnt="0">
        <dgm:presLayoutVars>
          <dgm:dir/>
          <dgm:animLvl val="lvl"/>
          <dgm:resizeHandles val="exact"/>
        </dgm:presLayoutVars>
      </dgm:prSet>
      <dgm:spPr/>
      <dgm:t>
        <a:bodyPr/>
        <a:lstStyle/>
        <a:p>
          <a:endParaRPr lang="en-US"/>
        </a:p>
      </dgm:t>
    </dgm:pt>
    <dgm:pt modelId="{BB92EECE-7BA8-4D2C-A302-013261894302}" type="pres">
      <dgm:prSet presAssocID="{5F3EB36E-0887-4B98-B4DF-9DE8A6E71FE0}" presName="linNode" presStyleCnt="0"/>
      <dgm:spPr/>
    </dgm:pt>
    <dgm:pt modelId="{D40461A7-27FC-4819-B17F-CD32E9C65831}" type="pres">
      <dgm:prSet presAssocID="{5F3EB36E-0887-4B98-B4DF-9DE8A6E71FE0}" presName="parentText" presStyleLbl="node1" presStyleIdx="0" presStyleCnt="2">
        <dgm:presLayoutVars>
          <dgm:chMax val="1"/>
          <dgm:bulletEnabled val="1"/>
        </dgm:presLayoutVars>
      </dgm:prSet>
      <dgm:spPr/>
      <dgm:t>
        <a:bodyPr/>
        <a:lstStyle/>
        <a:p>
          <a:endParaRPr lang="en-US"/>
        </a:p>
      </dgm:t>
    </dgm:pt>
    <dgm:pt modelId="{5112F0AB-B8DE-4C43-A49B-659EC361D40D}" type="pres">
      <dgm:prSet presAssocID="{5F3EB36E-0887-4B98-B4DF-9DE8A6E71FE0}" presName="descendantText" presStyleLbl="alignAccFollowNode1" presStyleIdx="0" presStyleCnt="2" custScaleY="181645">
        <dgm:presLayoutVars>
          <dgm:bulletEnabled val="1"/>
        </dgm:presLayoutVars>
      </dgm:prSet>
      <dgm:spPr/>
      <dgm:t>
        <a:bodyPr/>
        <a:lstStyle/>
        <a:p>
          <a:endParaRPr lang="en-US"/>
        </a:p>
      </dgm:t>
    </dgm:pt>
    <dgm:pt modelId="{600EACB9-E4A3-4EE9-A00D-DF849346F96D}" type="pres">
      <dgm:prSet presAssocID="{6A541091-0919-4D46-89CB-E77A0FA42A3A}" presName="sp" presStyleCnt="0"/>
      <dgm:spPr/>
    </dgm:pt>
    <dgm:pt modelId="{80A1A41D-1431-4BFD-8DDA-840707F10121}" type="pres">
      <dgm:prSet presAssocID="{4D20F6E1-D21E-44C7-91AB-EBF551E830BA}" presName="linNode" presStyleCnt="0"/>
      <dgm:spPr/>
    </dgm:pt>
    <dgm:pt modelId="{52CD8B29-FD1D-4091-8F1B-80405BB10F91}" type="pres">
      <dgm:prSet presAssocID="{4D20F6E1-D21E-44C7-91AB-EBF551E830BA}" presName="parentText" presStyleLbl="node1" presStyleIdx="1" presStyleCnt="2">
        <dgm:presLayoutVars>
          <dgm:chMax val="1"/>
          <dgm:bulletEnabled val="1"/>
        </dgm:presLayoutVars>
      </dgm:prSet>
      <dgm:spPr/>
      <dgm:t>
        <a:bodyPr/>
        <a:lstStyle/>
        <a:p>
          <a:endParaRPr lang="en-US"/>
        </a:p>
      </dgm:t>
    </dgm:pt>
    <dgm:pt modelId="{DD05881B-8F5E-4D29-854E-3DAF0DC3FE7D}" type="pres">
      <dgm:prSet presAssocID="{4D20F6E1-D21E-44C7-91AB-EBF551E830BA}" presName="descendantText" presStyleLbl="alignAccFollowNode1" presStyleIdx="1" presStyleCnt="2">
        <dgm:presLayoutVars>
          <dgm:bulletEnabled val="1"/>
        </dgm:presLayoutVars>
      </dgm:prSet>
      <dgm:spPr/>
      <dgm:t>
        <a:bodyPr/>
        <a:lstStyle/>
        <a:p>
          <a:endParaRPr lang="en-US"/>
        </a:p>
      </dgm:t>
    </dgm:pt>
  </dgm:ptLst>
  <dgm:cxnLst>
    <dgm:cxn modelId="{22B41D33-52A0-42C2-83A2-C4FB0DDF58AE}" type="presOf" srcId="{5F3EB36E-0887-4B98-B4DF-9DE8A6E71FE0}" destId="{D40461A7-27FC-4819-B17F-CD32E9C65831}" srcOrd="0" destOrd="0" presId="urn:microsoft.com/office/officeart/2005/8/layout/vList5"/>
    <dgm:cxn modelId="{CF81F384-CD1C-4346-9D07-D4F1F42F96A3}" type="presOf" srcId="{4D20F6E1-D21E-44C7-91AB-EBF551E830BA}" destId="{52CD8B29-FD1D-4091-8F1B-80405BB10F91}" srcOrd="0" destOrd="0" presId="urn:microsoft.com/office/officeart/2005/8/layout/vList5"/>
    <dgm:cxn modelId="{DC68C421-F31D-4885-8E82-A51BC6F69FAC}" srcId="{07E98594-5E42-42DD-8075-5BF0F28D9334}" destId="{5F3EB36E-0887-4B98-B4DF-9DE8A6E71FE0}" srcOrd="0" destOrd="0" parTransId="{D01E81FE-6062-4F89-812E-681E043C29DE}" sibTransId="{6A541091-0919-4D46-89CB-E77A0FA42A3A}"/>
    <dgm:cxn modelId="{DB4A12B0-ACBD-464F-BBD8-9F45BCD3A134}" srcId="{5F3EB36E-0887-4B98-B4DF-9DE8A6E71FE0}" destId="{E8BA19EF-F872-49D7-85CA-0FC0C9AD22CC}" srcOrd="0" destOrd="0" parTransId="{49A7D449-0CD3-40C9-8DCC-D4FCA76A583D}" sibTransId="{22F29B06-55F9-46DE-B1E4-A709DBA23C0C}"/>
    <dgm:cxn modelId="{9504233C-ADDA-4F87-BA84-B0941D0A814A}" srcId="{07E98594-5E42-42DD-8075-5BF0F28D9334}" destId="{4D20F6E1-D21E-44C7-91AB-EBF551E830BA}" srcOrd="1" destOrd="0" parTransId="{32A54A83-DF04-41B3-BCE7-57A392017643}" sibTransId="{9A50CE58-C0BA-4B92-A9C5-759DC1A7C78C}"/>
    <dgm:cxn modelId="{BC9090D8-EBDA-4794-8858-58C7C19623FB}" type="presOf" srcId="{E8BA19EF-F872-49D7-85CA-0FC0C9AD22CC}" destId="{5112F0AB-B8DE-4C43-A49B-659EC361D40D}" srcOrd="0" destOrd="0" presId="urn:microsoft.com/office/officeart/2005/8/layout/vList5"/>
    <dgm:cxn modelId="{BBF91037-E336-48EB-890A-7902AD7B0AB3}" srcId="{4D20F6E1-D21E-44C7-91AB-EBF551E830BA}" destId="{98677D00-F5CA-4E12-A1D5-415EDA8C665B}" srcOrd="0" destOrd="0" parTransId="{413B10C5-A51B-4F6B-A729-16637C3303C6}" sibTransId="{C75BDBE0-0A51-488B-B042-93D5F54C7D21}"/>
    <dgm:cxn modelId="{9605C00D-A0BB-4830-974A-3CD19C2136A1}" type="presOf" srcId="{98677D00-F5CA-4E12-A1D5-415EDA8C665B}" destId="{DD05881B-8F5E-4D29-854E-3DAF0DC3FE7D}" srcOrd="0" destOrd="0" presId="urn:microsoft.com/office/officeart/2005/8/layout/vList5"/>
    <dgm:cxn modelId="{915B6F9D-2BD9-44D5-B5E0-42087FE64D15}" type="presOf" srcId="{07E98594-5E42-42DD-8075-5BF0F28D9334}" destId="{8E57BB45-101A-407B-8839-439925B9677E}" srcOrd="0" destOrd="0" presId="urn:microsoft.com/office/officeart/2005/8/layout/vList5"/>
    <dgm:cxn modelId="{BB4E4092-70BF-403D-B2D4-185EA4BE962D}" type="presParOf" srcId="{8E57BB45-101A-407B-8839-439925B9677E}" destId="{BB92EECE-7BA8-4D2C-A302-013261894302}" srcOrd="0" destOrd="0" presId="urn:microsoft.com/office/officeart/2005/8/layout/vList5"/>
    <dgm:cxn modelId="{BF2DB143-C847-400F-80E3-2EE39E0E0064}" type="presParOf" srcId="{BB92EECE-7BA8-4D2C-A302-013261894302}" destId="{D40461A7-27FC-4819-B17F-CD32E9C65831}" srcOrd="0" destOrd="0" presId="urn:microsoft.com/office/officeart/2005/8/layout/vList5"/>
    <dgm:cxn modelId="{818C9EFB-32E3-4557-A1B2-6178D5DBC80C}" type="presParOf" srcId="{BB92EECE-7BA8-4D2C-A302-013261894302}" destId="{5112F0AB-B8DE-4C43-A49B-659EC361D40D}" srcOrd="1" destOrd="0" presId="urn:microsoft.com/office/officeart/2005/8/layout/vList5"/>
    <dgm:cxn modelId="{E48F7FEC-7F29-45EA-BCA8-9A5B86913DC8}" type="presParOf" srcId="{8E57BB45-101A-407B-8839-439925B9677E}" destId="{600EACB9-E4A3-4EE9-A00D-DF849346F96D}" srcOrd="1" destOrd="0" presId="urn:microsoft.com/office/officeart/2005/8/layout/vList5"/>
    <dgm:cxn modelId="{E0582F3A-C09B-45A5-B6DC-1EA3324FC765}" type="presParOf" srcId="{8E57BB45-101A-407B-8839-439925B9677E}" destId="{80A1A41D-1431-4BFD-8DDA-840707F10121}" srcOrd="2" destOrd="0" presId="urn:microsoft.com/office/officeart/2005/8/layout/vList5"/>
    <dgm:cxn modelId="{7BBE2CE1-8D1A-466E-B87E-B3A216523754}" type="presParOf" srcId="{80A1A41D-1431-4BFD-8DDA-840707F10121}" destId="{52CD8B29-FD1D-4091-8F1B-80405BB10F91}" srcOrd="0" destOrd="0" presId="urn:microsoft.com/office/officeart/2005/8/layout/vList5"/>
    <dgm:cxn modelId="{CBCA01A5-3516-4046-8993-27A18D0EAC91}" type="presParOf" srcId="{80A1A41D-1431-4BFD-8DDA-840707F10121}" destId="{DD05881B-8F5E-4D29-854E-3DAF0DC3FE7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8DE0620-D131-42B5-A6FF-448F80026C78}"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2A7FE7C8-1C67-4AD8-99EB-9391636136DD}">
      <dgm:prSet custT="1"/>
      <dgm:spPr/>
      <dgm:t>
        <a:bodyPr/>
        <a:lstStyle/>
        <a:p>
          <a:pPr rtl="1"/>
          <a:r>
            <a:rPr lang="ar-OM" sz="4400" b="1" dirty="0" smtClean="0">
              <a:solidFill>
                <a:schemeClr val="bg1"/>
              </a:solidFill>
            </a:rPr>
            <a:t>جميع تلك العوامل في ماضيها وحاضرتها وتطلعاتها المستقبلية انعكست وشكلت مايسمى بالسياسة التعليمة بسلطنة عمان </a:t>
          </a:r>
          <a:endParaRPr lang="en-US" sz="4400" dirty="0">
            <a:solidFill>
              <a:schemeClr val="bg1"/>
            </a:solidFill>
          </a:endParaRPr>
        </a:p>
      </dgm:t>
    </dgm:pt>
    <dgm:pt modelId="{6A913C5F-5314-4C7F-AA3D-05D274F3C37C}" type="parTrans" cxnId="{EB385042-2F29-44EE-9C52-C2C520193C39}">
      <dgm:prSet/>
      <dgm:spPr/>
      <dgm:t>
        <a:bodyPr/>
        <a:lstStyle/>
        <a:p>
          <a:endParaRPr lang="en-US"/>
        </a:p>
      </dgm:t>
    </dgm:pt>
    <dgm:pt modelId="{8B92CCF9-E911-4938-B69D-B21ACFC34D31}" type="sibTrans" cxnId="{EB385042-2F29-44EE-9C52-C2C520193C39}">
      <dgm:prSet/>
      <dgm:spPr/>
      <dgm:t>
        <a:bodyPr/>
        <a:lstStyle/>
        <a:p>
          <a:endParaRPr lang="en-US"/>
        </a:p>
      </dgm:t>
    </dgm:pt>
    <dgm:pt modelId="{87DE9322-5680-4203-9400-2A5ACE103217}">
      <dgm:prSet custT="1"/>
      <dgm:spPr/>
      <dgm:t>
        <a:bodyPr/>
        <a:lstStyle/>
        <a:p>
          <a:pPr rtl="1"/>
          <a:r>
            <a:rPr lang="ar-OM" sz="4000" b="1" dirty="0" smtClean="0">
              <a:solidFill>
                <a:schemeClr val="bg1"/>
              </a:solidFill>
            </a:rPr>
            <a:t>ومن هذا المنطلق نجد ان تلك الاصول ماهي الا مرتكزات واسس تقوم عليها جميع الممارسات التعليمية التعلمية في المنظومة التربوية </a:t>
          </a:r>
          <a:endParaRPr lang="en-US" sz="4000" dirty="0">
            <a:solidFill>
              <a:schemeClr val="bg1"/>
            </a:solidFill>
          </a:endParaRPr>
        </a:p>
      </dgm:t>
    </dgm:pt>
    <dgm:pt modelId="{813B822E-AFDD-4E75-83CB-E2D932B0FBC1}" type="parTrans" cxnId="{AC6F3995-21B5-4A21-A327-46B82251F70C}">
      <dgm:prSet/>
      <dgm:spPr/>
      <dgm:t>
        <a:bodyPr/>
        <a:lstStyle/>
        <a:p>
          <a:endParaRPr lang="en-US"/>
        </a:p>
      </dgm:t>
    </dgm:pt>
    <dgm:pt modelId="{4CAE6E38-84A9-4C20-BE47-96076ED55A66}" type="sibTrans" cxnId="{AC6F3995-21B5-4A21-A327-46B82251F70C}">
      <dgm:prSet/>
      <dgm:spPr/>
      <dgm:t>
        <a:bodyPr/>
        <a:lstStyle/>
        <a:p>
          <a:endParaRPr lang="en-US"/>
        </a:p>
      </dgm:t>
    </dgm:pt>
    <dgm:pt modelId="{092A3FE0-2EC5-4ED6-9ABD-352185827573}">
      <dgm:prSet custT="1"/>
      <dgm:spPr/>
      <dgm:t>
        <a:bodyPr/>
        <a:lstStyle/>
        <a:p>
          <a:pPr rtl="1"/>
          <a:r>
            <a:rPr lang="ar-OM" sz="3600" b="1" dirty="0" smtClean="0">
              <a:solidFill>
                <a:schemeClr val="bg1"/>
              </a:solidFill>
            </a:rPr>
            <a:t>سنطلق من خلالها للحديث عن واقع التعليم في السلطنة قبل النهضة المباركة وبعدها ، واقفين من خلالها على منجزات النهضة المباركة في المجال التعليمي التربوي عبر الخطط الخمسية التنموية من الاولى وحتى التاسعة .</a:t>
          </a:r>
          <a:endParaRPr lang="en-US" sz="3600" dirty="0">
            <a:solidFill>
              <a:schemeClr val="bg1"/>
            </a:solidFill>
          </a:endParaRPr>
        </a:p>
      </dgm:t>
    </dgm:pt>
    <dgm:pt modelId="{AFAB97D4-64F5-44DC-BECF-9538DD63F89E}" type="parTrans" cxnId="{C11D0089-14B2-4C18-8832-7EDAB916FE56}">
      <dgm:prSet/>
      <dgm:spPr/>
      <dgm:t>
        <a:bodyPr/>
        <a:lstStyle/>
        <a:p>
          <a:endParaRPr lang="en-US"/>
        </a:p>
      </dgm:t>
    </dgm:pt>
    <dgm:pt modelId="{D795EB7A-4A00-485F-97E6-A538762B259E}" type="sibTrans" cxnId="{C11D0089-14B2-4C18-8832-7EDAB916FE56}">
      <dgm:prSet/>
      <dgm:spPr/>
      <dgm:t>
        <a:bodyPr/>
        <a:lstStyle/>
        <a:p>
          <a:endParaRPr lang="en-US"/>
        </a:p>
      </dgm:t>
    </dgm:pt>
    <dgm:pt modelId="{A99185BF-0AB5-48BC-9B4A-FBFFC8FFC92F}" type="pres">
      <dgm:prSet presAssocID="{B8DE0620-D131-42B5-A6FF-448F80026C78}" presName="cycle" presStyleCnt="0">
        <dgm:presLayoutVars>
          <dgm:dir/>
          <dgm:resizeHandles val="exact"/>
        </dgm:presLayoutVars>
      </dgm:prSet>
      <dgm:spPr/>
      <dgm:t>
        <a:bodyPr/>
        <a:lstStyle/>
        <a:p>
          <a:endParaRPr lang="en-US"/>
        </a:p>
      </dgm:t>
    </dgm:pt>
    <dgm:pt modelId="{0D052EDB-AC19-4231-850B-5BBC604E6848}" type="pres">
      <dgm:prSet presAssocID="{2A7FE7C8-1C67-4AD8-99EB-9391636136DD}" presName="node" presStyleLbl="node1" presStyleIdx="0" presStyleCnt="3" custScaleX="192583">
        <dgm:presLayoutVars>
          <dgm:bulletEnabled val="1"/>
        </dgm:presLayoutVars>
      </dgm:prSet>
      <dgm:spPr/>
      <dgm:t>
        <a:bodyPr/>
        <a:lstStyle/>
        <a:p>
          <a:endParaRPr lang="en-US"/>
        </a:p>
      </dgm:t>
    </dgm:pt>
    <dgm:pt modelId="{FE96A87B-4C50-4305-A1FC-3D111766109D}" type="pres">
      <dgm:prSet presAssocID="{8B92CCF9-E911-4938-B69D-B21ACFC34D31}" presName="sibTrans" presStyleLbl="sibTrans2D1" presStyleIdx="0" presStyleCnt="3"/>
      <dgm:spPr/>
      <dgm:t>
        <a:bodyPr/>
        <a:lstStyle/>
        <a:p>
          <a:endParaRPr lang="en-US"/>
        </a:p>
      </dgm:t>
    </dgm:pt>
    <dgm:pt modelId="{19CD687E-A6B8-4826-A59C-9D39B9FF8AE6}" type="pres">
      <dgm:prSet presAssocID="{8B92CCF9-E911-4938-B69D-B21ACFC34D31}" presName="connectorText" presStyleLbl="sibTrans2D1" presStyleIdx="0" presStyleCnt="3"/>
      <dgm:spPr/>
      <dgm:t>
        <a:bodyPr/>
        <a:lstStyle/>
        <a:p>
          <a:endParaRPr lang="en-US"/>
        </a:p>
      </dgm:t>
    </dgm:pt>
    <dgm:pt modelId="{8077CAFF-2F8E-491F-9821-E8FA903BBD6B}" type="pres">
      <dgm:prSet presAssocID="{87DE9322-5680-4203-9400-2A5ACE103217}" presName="node" presStyleLbl="node1" presStyleIdx="1" presStyleCnt="3" custScaleX="144050">
        <dgm:presLayoutVars>
          <dgm:bulletEnabled val="1"/>
        </dgm:presLayoutVars>
      </dgm:prSet>
      <dgm:spPr/>
      <dgm:t>
        <a:bodyPr/>
        <a:lstStyle/>
        <a:p>
          <a:endParaRPr lang="en-US"/>
        </a:p>
      </dgm:t>
    </dgm:pt>
    <dgm:pt modelId="{3D6B0248-E588-44AF-8B8D-51B9D205CB5C}" type="pres">
      <dgm:prSet presAssocID="{4CAE6E38-84A9-4C20-BE47-96076ED55A66}" presName="sibTrans" presStyleLbl="sibTrans2D1" presStyleIdx="1" presStyleCnt="3"/>
      <dgm:spPr/>
      <dgm:t>
        <a:bodyPr/>
        <a:lstStyle/>
        <a:p>
          <a:endParaRPr lang="en-US"/>
        </a:p>
      </dgm:t>
    </dgm:pt>
    <dgm:pt modelId="{DF2B5595-1227-44B6-A16D-E46D0B53EDCC}" type="pres">
      <dgm:prSet presAssocID="{4CAE6E38-84A9-4C20-BE47-96076ED55A66}" presName="connectorText" presStyleLbl="sibTrans2D1" presStyleIdx="1" presStyleCnt="3"/>
      <dgm:spPr/>
      <dgm:t>
        <a:bodyPr/>
        <a:lstStyle/>
        <a:p>
          <a:endParaRPr lang="en-US"/>
        </a:p>
      </dgm:t>
    </dgm:pt>
    <dgm:pt modelId="{8B5875C1-9F18-40E6-A674-1EF315B2E0BA}" type="pres">
      <dgm:prSet presAssocID="{092A3FE0-2EC5-4ED6-9ABD-352185827573}" presName="node" presStyleLbl="node1" presStyleIdx="2" presStyleCnt="3" custScaleX="172486">
        <dgm:presLayoutVars>
          <dgm:bulletEnabled val="1"/>
        </dgm:presLayoutVars>
      </dgm:prSet>
      <dgm:spPr/>
      <dgm:t>
        <a:bodyPr/>
        <a:lstStyle/>
        <a:p>
          <a:endParaRPr lang="en-US"/>
        </a:p>
      </dgm:t>
    </dgm:pt>
    <dgm:pt modelId="{00AD82D8-6273-4A98-801F-56C8933DEF3D}" type="pres">
      <dgm:prSet presAssocID="{D795EB7A-4A00-485F-97E6-A538762B259E}" presName="sibTrans" presStyleLbl="sibTrans2D1" presStyleIdx="2" presStyleCnt="3"/>
      <dgm:spPr/>
      <dgm:t>
        <a:bodyPr/>
        <a:lstStyle/>
        <a:p>
          <a:endParaRPr lang="en-US"/>
        </a:p>
      </dgm:t>
    </dgm:pt>
    <dgm:pt modelId="{A45B6B48-BA19-4D21-8D02-FF475149E783}" type="pres">
      <dgm:prSet presAssocID="{D795EB7A-4A00-485F-97E6-A538762B259E}" presName="connectorText" presStyleLbl="sibTrans2D1" presStyleIdx="2" presStyleCnt="3"/>
      <dgm:spPr/>
      <dgm:t>
        <a:bodyPr/>
        <a:lstStyle/>
        <a:p>
          <a:endParaRPr lang="en-US"/>
        </a:p>
      </dgm:t>
    </dgm:pt>
  </dgm:ptLst>
  <dgm:cxnLst>
    <dgm:cxn modelId="{51385376-9672-41B0-9500-ADAA407BC399}" type="presOf" srcId="{8B92CCF9-E911-4938-B69D-B21ACFC34D31}" destId="{19CD687E-A6B8-4826-A59C-9D39B9FF8AE6}" srcOrd="1" destOrd="0" presId="urn:microsoft.com/office/officeart/2005/8/layout/cycle2"/>
    <dgm:cxn modelId="{2A39021C-DECB-46E1-BCE5-23481535C419}" type="presOf" srcId="{4CAE6E38-84A9-4C20-BE47-96076ED55A66}" destId="{3D6B0248-E588-44AF-8B8D-51B9D205CB5C}" srcOrd="0" destOrd="0" presId="urn:microsoft.com/office/officeart/2005/8/layout/cycle2"/>
    <dgm:cxn modelId="{387F755C-C90D-48FB-B508-C3FEC69A22B1}" type="presOf" srcId="{8B92CCF9-E911-4938-B69D-B21ACFC34D31}" destId="{FE96A87B-4C50-4305-A1FC-3D111766109D}" srcOrd="0" destOrd="0" presId="urn:microsoft.com/office/officeart/2005/8/layout/cycle2"/>
    <dgm:cxn modelId="{AC6F3995-21B5-4A21-A327-46B82251F70C}" srcId="{B8DE0620-D131-42B5-A6FF-448F80026C78}" destId="{87DE9322-5680-4203-9400-2A5ACE103217}" srcOrd="1" destOrd="0" parTransId="{813B822E-AFDD-4E75-83CB-E2D932B0FBC1}" sibTransId="{4CAE6E38-84A9-4C20-BE47-96076ED55A66}"/>
    <dgm:cxn modelId="{DF4F8B51-72DC-4F63-ADC8-C207943964E9}" type="presOf" srcId="{D795EB7A-4A00-485F-97E6-A538762B259E}" destId="{A45B6B48-BA19-4D21-8D02-FF475149E783}" srcOrd="1" destOrd="0" presId="urn:microsoft.com/office/officeart/2005/8/layout/cycle2"/>
    <dgm:cxn modelId="{EB385042-2F29-44EE-9C52-C2C520193C39}" srcId="{B8DE0620-D131-42B5-A6FF-448F80026C78}" destId="{2A7FE7C8-1C67-4AD8-99EB-9391636136DD}" srcOrd="0" destOrd="0" parTransId="{6A913C5F-5314-4C7F-AA3D-05D274F3C37C}" sibTransId="{8B92CCF9-E911-4938-B69D-B21ACFC34D31}"/>
    <dgm:cxn modelId="{4262406B-66E9-496C-BB5E-3B58D7738993}" type="presOf" srcId="{2A7FE7C8-1C67-4AD8-99EB-9391636136DD}" destId="{0D052EDB-AC19-4231-850B-5BBC604E6848}" srcOrd="0" destOrd="0" presId="urn:microsoft.com/office/officeart/2005/8/layout/cycle2"/>
    <dgm:cxn modelId="{F6FC8A3F-25A7-406C-A8E1-1FEC12E7857A}" type="presOf" srcId="{B8DE0620-D131-42B5-A6FF-448F80026C78}" destId="{A99185BF-0AB5-48BC-9B4A-FBFFC8FFC92F}" srcOrd="0" destOrd="0" presId="urn:microsoft.com/office/officeart/2005/8/layout/cycle2"/>
    <dgm:cxn modelId="{05592259-C92B-4527-85D9-51DEDA8D935C}" type="presOf" srcId="{4CAE6E38-84A9-4C20-BE47-96076ED55A66}" destId="{DF2B5595-1227-44B6-A16D-E46D0B53EDCC}" srcOrd="1" destOrd="0" presId="urn:microsoft.com/office/officeart/2005/8/layout/cycle2"/>
    <dgm:cxn modelId="{AA815514-2832-4D06-9A30-0380F0C0426B}" type="presOf" srcId="{092A3FE0-2EC5-4ED6-9ABD-352185827573}" destId="{8B5875C1-9F18-40E6-A674-1EF315B2E0BA}" srcOrd="0" destOrd="0" presId="urn:microsoft.com/office/officeart/2005/8/layout/cycle2"/>
    <dgm:cxn modelId="{AFE81DE1-D30B-4C87-B9A0-608EA5752BD1}" type="presOf" srcId="{87DE9322-5680-4203-9400-2A5ACE103217}" destId="{8077CAFF-2F8E-491F-9821-E8FA903BBD6B}" srcOrd="0" destOrd="0" presId="urn:microsoft.com/office/officeart/2005/8/layout/cycle2"/>
    <dgm:cxn modelId="{3DB6B3C9-5A09-4886-AECF-6215CF3D6C34}" type="presOf" srcId="{D795EB7A-4A00-485F-97E6-A538762B259E}" destId="{00AD82D8-6273-4A98-801F-56C8933DEF3D}" srcOrd="0" destOrd="0" presId="urn:microsoft.com/office/officeart/2005/8/layout/cycle2"/>
    <dgm:cxn modelId="{C11D0089-14B2-4C18-8832-7EDAB916FE56}" srcId="{B8DE0620-D131-42B5-A6FF-448F80026C78}" destId="{092A3FE0-2EC5-4ED6-9ABD-352185827573}" srcOrd="2" destOrd="0" parTransId="{AFAB97D4-64F5-44DC-BECF-9538DD63F89E}" sibTransId="{D795EB7A-4A00-485F-97E6-A538762B259E}"/>
    <dgm:cxn modelId="{14EAAE1C-D17D-439C-8442-1A3AF8C9E49C}" type="presParOf" srcId="{A99185BF-0AB5-48BC-9B4A-FBFFC8FFC92F}" destId="{0D052EDB-AC19-4231-850B-5BBC604E6848}" srcOrd="0" destOrd="0" presId="urn:microsoft.com/office/officeart/2005/8/layout/cycle2"/>
    <dgm:cxn modelId="{9742F55D-4B9B-409C-B430-9BBC40B01200}" type="presParOf" srcId="{A99185BF-0AB5-48BC-9B4A-FBFFC8FFC92F}" destId="{FE96A87B-4C50-4305-A1FC-3D111766109D}" srcOrd="1" destOrd="0" presId="urn:microsoft.com/office/officeart/2005/8/layout/cycle2"/>
    <dgm:cxn modelId="{97E5073A-4F53-4185-8534-AD0A70083FEE}" type="presParOf" srcId="{FE96A87B-4C50-4305-A1FC-3D111766109D}" destId="{19CD687E-A6B8-4826-A59C-9D39B9FF8AE6}" srcOrd="0" destOrd="0" presId="urn:microsoft.com/office/officeart/2005/8/layout/cycle2"/>
    <dgm:cxn modelId="{3B30FCBD-C88A-4104-BDFF-484362834F61}" type="presParOf" srcId="{A99185BF-0AB5-48BC-9B4A-FBFFC8FFC92F}" destId="{8077CAFF-2F8E-491F-9821-E8FA903BBD6B}" srcOrd="2" destOrd="0" presId="urn:microsoft.com/office/officeart/2005/8/layout/cycle2"/>
    <dgm:cxn modelId="{6F54662A-6113-4705-AEB1-394C889C38CF}" type="presParOf" srcId="{A99185BF-0AB5-48BC-9B4A-FBFFC8FFC92F}" destId="{3D6B0248-E588-44AF-8B8D-51B9D205CB5C}" srcOrd="3" destOrd="0" presId="urn:microsoft.com/office/officeart/2005/8/layout/cycle2"/>
    <dgm:cxn modelId="{3D50FC04-A064-4BB6-90BA-C589AECB56C3}" type="presParOf" srcId="{3D6B0248-E588-44AF-8B8D-51B9D205CB5C}" destId="{DF2B5595-1227-44B6-A16D-E46D0B53EDCC}" srcOrd="0" destOrd="0" presId="urn:microsoft.com/office/officeart/2005/8/layout/cycle2"/>
    <dgm:cxn modelId="{FDE35780-84AB-4737-B929-55123088291B}" type="presParOf" srcId="{A99185BF-0AB5-48BC-9B4A-FBFFC8FFC92F}" destId="{8B5875C1-9F18-40E6-A674-1EF315B2E0BA}" srcOrd="4" destOrd="0" presId="urn:microsoft.com/office/officeart/2005/8/layout/cycle2"/>
    <dgm:cxn modelId="{A9E67BD8-C8E4-4A2C-A806-2248870B297D}" type="presParOf" srcId="{A99185BF-0AB5-48BC-9B4A-FBFFC8FFC92F}" destId="{00AD82D8-6273-4A98-801F-56C8933DEF3D}" srcOrd="5" destOrd="0" presId="urn:microsoft.com/office/officeart/2005/8/layout/cycle2"/>
    <dgm:cxn modelId="{F19292FF-E943-40CA-A7E7-4A95DB6C6039}" type="presParOf" srcId="{00AD82D8-6273-4A98-801F-56C8933DEF3D}" destId="{A45B6B48-BA19-4D21-8D02-FF475149E783}"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CEAEB-9B76-4E98-8A7A-2613FE6CCE94}">
      <dsp:nvSpPr>
        <dsp:cNvPr id="0" name=""/>
        <dsp:cNvSpPr/>
      </dsp:nvSpPr>
      <dsp:spPr>
        <a:xfrm>
          <a:off x="0" y="2715577"/>
          <a:ext cx="16459200" cy="362077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FF6260-09F2-4C4F-8958-7FE35A65F15E}">
      <dsp:nvSpPr>
        <dsp:cNvPr id="0" name=""/>
        <dsp:cNvSpPr/>
      </dsp:nvSpPr>
      <dsp:spPr>
        <a:xfrm>
          <a:off x="0" y="0"/>
          <a:ext cx="14813280" cy="3620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462280" rIns="462280" bIns="462280" numCol="1" spcCol="1270" anchor="b" anchorCtr="0">
          <a:noAutofit/>
        </a:bodyPr>
        <a:lstStyle/>
        <a:p>
          <a:pPr lvl="0" algn="ctr" defTabSz="2889250" rtl="0">
            <a:lnSpc>
              <a:spcPct val="90000"/>
            </a:lnSpc>
            <a:spcBef>
              <a:spcPct val="0"/>
            </a:spcBef>
            <a:spcAft>
              <a:spcPct val="35000"/>
            </a:spcAft>
          </a:pPr>
          <a:r>
            <a:rPr lang="ar-OM" sz="6500" b="1" kern="1200" dirty="0" smtClean="0"/>
            <a:t>س: ماهي العوامل المؤثرة على النظام التربوي في سلطنة عمان ؟</a:t>
          </a:r>
          <a:endParaRPr lang="en-US" sz="6500" kern="1200" dirty="0"/>
        </a:p>
      </dsp:txBody>
      <dsp:txXfrm>
        <a:off x="0" y="0"/>
        <a:ext cx="14813280" cy="3620770"/>
      </dsp:txXfrm>
    </dsp:sp>
    <dsp:sp modelId="{E5CE7302-4DFF-4BE8-B4E6-4A7C35C56BAD}">
      <dsp:nvSpPr>
        <dsp:cNvPr id="0" name=""/>
        <dsp:cNvSpPr/>
      </dsp:nvSpPr>
      <dsp:spPr>
        <a:xfrm>
          <a:off x="6954043" y="4073366"/>
          <a:ext cx="905192" cy="90519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455E11-0868-4558-95EA-0B38102356B6}">
      <dsp:nvSpPr>
        <dsp:cNvPr id="0" name=""/>
        <dsp:cNvSpPr/>
      </dsp:nvSpPr>
      <dsp:spPr>
        <a:xfrm>
          <a:off x="9641700" y="6155309"/>
          <a:ext cx="4471651" cy="289661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285750" lvl="1" indent="-285750" algn="r" defTabSz="1778000" rtl="1">
            <a:lnSpc>
              <a:spcPct val="90000"/>
            </a:lnSpc>
            <a:spcBef>
              <a:spcPct val="0"/>
            </a:spcBef>
            <a:spcAft>
              <a:spcPct val="15000"/>
            </a:spcAft>
            <a:buChar char="••"/>
          </a:pPr>
          <a:r>
            <a:rPr lang="ar-OM" sz="4000" b="1" u="sng" kern="1200" dirty="0" smtClean="0">
              <a:ea typeface="Calibri"/>
            </a:rPr>
            <a:t>العوامل الاقتصادية.</a:t>
          </a:r>
          <a:endParaRPr lang="ar-OM" sz="4000" b="1" u="sng" kern="1200" dirty="0"/>
        </a:p>
      </dsp:txBody>
      <dsp:txXfrm>
        <a:off x="11046824" y="6943092"/>
        <a:ext cx="3002898" cy="2045204"/>
      </dsp:txXfrm>
    </dsp:sp>
    <dsp:sp modelId="{DC5CF308-C78D-416A-9C19-2259F09C6C2B}">
      <dsp:nvSpPr>
        <dsp:cNvPr id="0" name=""/>
        <dsp:cNvSpPr/>
      </dsp:nvSpPr>
      <dsp:spPr>
        <a:xfrm>
          <a:off x="2345848" y="6155309"/>
          <a:ext cx="4471651" cy="289661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285750" lvl="1" indent="-285750" algn="r" defTabSz="1600200" rtl="1">
            <a:lnSpc>
              <a:spcPct val="90000"/>
            </a:lnSpc>
            <a:spcBef>
              <a:spcPct val="0"/>
            </a:spcBef>
            <a:spcAft>
              <a:spcPct val="15000"/>
            </a:spcAft>
            <a:buChar char="••"/>
          </a:pPr>
          <a:r>
            <a:rPr lang="ar-OM" sz="3600" b="1" u="sng" kern="1200" dirty="0" smtClean="0">
              <a:solidFill>
                <a:schemeClr val="tx1"/>
              </a:solidFill>
              <a:ea typeface="Calibri"/>
              <a:hlinkClick xmlns:r="http://schemas.openxmlformats.org/officeDocument/2006/relationships" r:id="rId1" action="ppaction://hlinkfile"/>
            </a:rPr>
            <a:t>العوامل الاجتماعية.</a:t>
          </a:r>
          <a:endParaRPr lang="ar-OM" sz="3600" b="1" u="sng" kern="1200" dirty="0">
            <a:solidFill>
              <a:schemeClr val="tx1"/>
            </a:solidFill>
          </a:endParaRPr>
        </a:p>
      </dsp:txBody>
      <dsp:txXfrm>
        <a:off x="2409477" y="6943092"/>
        <a:ext cx="3002898" cy="2045204"/>
      </dsp:txXfrm>
    </dsp:sp>
    <dsp:sp modelId="{7C530391-6542-400F-B8AD-20D4CFDB2B3C}">
      <dsp:nvSpPr>
        <dsp:cNvPr id="0" name=""/>
        <dsp:cNvSpPr/>
      </dsp:nvSpPr>
      <dsp:spPr>
        <a:xfrm>
          <a:off x="9641700" y="0"/>
          <a:ext cx="4471651" cy="289661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285750" lvl="1" indent="-285750" algn="r" defTabSz="1778000" rtl="1">
            <a:lnSpc>
              <a:spcPct val="90000"/>
            </a:lnSpc>
            <a:spcBef>
              <a:spcPct val="0"/>
            </a:spcBef>
            <a:spcAft>
              <a:spcPct val="15000"/>
            </a:spcAft>
            <a:buChar char="••"/>
          </a:pPr>
          <a:r>
            <a:rPr lang="ar-OM" sz="4000" b="1" kern="1200" dirty="0" smtClean="0">
              <a:ea typeface="Calibri"/>
            </a:rPr>
            <a:t>العوامل التاريخية</a:t>
          </a:r>
          <a:endParaRPr lang="ar-OM" sz="4000" b="1" kern="1200" dirty="0"/>
        </a:p>
      </dsp:txBody>
      <dsp:txXfrm>
        <a:off x="11046824" y="63629"/>
        <a:ext cx="3002898" cy="2045204"/>
      </dsp:txXfrm>
    </dsp:sp>
    <dsp:sp modelId="{674282CA-CF79-49A8-BFC0-230A12616278}">
      <dsp:nvSpPr>
        <dsp:cNvPr id="0" name=""/>
        <dsp:cNvSpPr/>
      </dsp:nvSpPr>
      <dsp:spPr>
        <a:xfrm>
          <a:off x="2345848" y="0"/>
          <a:ext cx="4471651" cy="289661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285750" lvl="1" indent="-285750" algn="r" defTabSz="1955800" rtl="1">
            <a:lnSpc>
              <a:spcPct val="90000"/>
            </a:lnSpc>
            <a:spcBef>
              <a:spcPct val="0"/>
            </a:spcBef>
            <a:spcAft>
              <a:spcPct val="15000"/>
            </a:spcAft>
            <a:buChar char="••"/>
          </a:pPr>
          <a:r>
            <a:rPr lang="ar-OM" sz="4400" b="1" kern="1200" dirty="0" smtClean="0">
              <a:ea typeface="Calibri"/>
            </a:rPr>
            <a:t>العوامل السياسية.</a:t>
          </a:r>
          <a:endParaRPr lang="ar-OM" sz="4400" b="1" kern="1200" dirty="0"/>
        </a:p>
      </dsp:txBody>
      <dsp:txXfrm>
        <a:off x="2409477" y="63629"/>
        <a:ext cx="3002898" cy="2045204"/>
      </dsp:txXfrm>
    </dsp:sp>
    <dsp:sp modelId="{18BF806F-FB14-460B-8272-9C9E7164C692}">
      <dsp:nvSpPr>
        <dsp:cNvPr id="0" name=""/>
        <dsp:cNvSpPr/>
      </dsp:nvSpPr>
      <dsp:spPr>
        <a:xfrm>
          <a:off x="4219596" y="515959"/>
          <a:ext cx="3919483" cy="3919483"/>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lvl="0" algn="ctr" defTabSz="2889250" rtl="1">
            <a:lnSpc>
              <a:spcPct val="90000"/>
            </a:lnSpc>
            <a:spcBef>
              <a:spcPct val="0"/>
            </a:spcBef>
            <a:spcAft>
              <a:spcPct val="35000"/>
            </a:spcAft>
          </a:pPr>
          <a:endParaRPr lang="ar-OM" sz="6500" kern="1200" dirty="0"/>
        </a:p>
      </dsp:txBody>
      <dsp:txXfrm>
        <a:off x="5367586" y="1663949"/>
        <a:ext cx="2771493" cy="2771493"/>
      </dsp:txXfrm>
    </dsp:sp>
    <dsp:sp modelId="{4128A9EC-6BAF-4E10-9D88-849B08C485E5}">
      <dsp:nvSpPr>
        <dsp:cNvPr id="0" name=""/>
        <dsp:cNvSpPr/>
      </dsp:nvSpPr>
      <dsp:spPr>
        <a:xfrm rot="5400000">
          <a:off x="8320119" y="515959"/>
          <a:ext cx="3919483" cy="3919483"/>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lvl="0" algn="ctr" defTabSz="2889250" rtl="1">
            <a:lnSpc>
              <a:spcPct val="90000"/>
            </a:lnSpc>
            <a:spcBef>
              <a:spcPct val="0"/>
            </a:spcBef>
            <a:spcAft>
              <a:spcPct val="35000"/>
            </a:spcAft>
          </a:pPr>
          <a:endParaRPr lang="ar-OM" sz="6500" kern="1200" dirty="0"/>
        </a:p>
      </dsp:txBody>
      <dsp:txXfrm rot="-5400000">
        <a:off x="8320119" y="1663949"/>
        <a:ext cx="2771493" cy="2771493"/>
      </dsp:txXfrm>
    </dsp:sp>
    <dsp:sp modelId="{74FE0FD6-E421-40FA-A05C-BEA0C8B686AE}">
      <dsp:nvSpPr>
        <dsp:cNvPr id="0" name=""/>
        <dsp:cNvSpPr/>
      </dsp:nvSpPr>
      <dsp:spPr>
        <a:xfrm rot="10800000">
          <a:off x="8320119" y="4616482"/>
          <a:ext cx="3919483" cy="3919483"/>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lvl="0" algn="ctr" defTabSz="2889250" rtl="1">
            <a:lnSpc>
              <a:spcPct val="90000"/>
            </a:lnSpc>
            <a:spcBef>
              <a:spcPct val="0"/>
            </a:spcBef>
            <a:spcAft>
              <a:spcPct val="35000"/>
            </a:spcAft>
          </a:pPr>
          <a:endParaRPr lang="ar-OM" sz="6500" kern="1200"/>
        </a:p>
      </dsp:txBody>
      <dsp:txXfrm rot="10800000">
        <a:off x="8320119" y="4616482"/>
        <a:ext cx="2771493" cy="2771493"/>
      </dsp:txXfrm>
    </dsp:sp>
    <dsp:sp modelId="{0190247A-CF10-43D5-96FA-7141899CCED2}">
      <dsp:nvSpPr>
        <dsp:cNvPr id="0" name=""/>
        <dsp:cNvSpPr/>
      </dsp:nvSpPr>
      <dsp:spPr>
        <a:xfrm rot="16200000">
          <a:off x="4219596" y="4616482"/>
          <a:ext cx="3919483" cy="3919483"/>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lvl="0" algn="ctr" defTabSz="2889250" rtl="1">
            <a:lnSpc>
              <a:spcPct val="90000"/>
            </a:lnSpc>
            <a:spcBef>
              <a:spcPct val="0"/>
            </a:spcBef>
            <a:spcAft>
              <a:spcPct val="35000"/>
            </a:spcAft>
          </a:pPr>
          <a:endParaRPr lang="ar-OM" sz="6500" kern="1200"/>
        </a:p>
      </dsp:txBody>
      <dsp:txXfrm rot="5400000">
        <a:off x="5367586" y="4616482"/>
        <a:ext cx="2771493" cy="2771493"/>
      </dsp:txXfrm>
    </dsp:sp>
    <dsp:sp modelId="{03079638-7DE9-4DBE-A00D-9B9F6F353DF8}">
      <dsp:nvSpPr>
        <dsp:cNvPr id="0" name=""/>
        <dsp:cNvSpPr/>
      </dsp:nvSpPr>
      <dsp:spPr>
        <a:xfrm>
          <a:off x="7552968" y="3711289"/>
          <a:ext cx="1353262" cy="1176750"/>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6E0D26-786A-4C17-8ACC-040B6F28C6D0}">
      <dsp:nvSpPr>
        <dsp:cNvPr id="0" name=""/>
        <dsp:cNvSpPr/>
      </dsp:nvSpPr>
      <dsp:spPr>
        <a:xfrm rot="10800000">
          <a:off x="7552968" y="4163885"/>
          <a:ext cx="1353262" cy="1176750"/>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31C49A-EE69-43FE-A3D4-A109769D8B04}">
      <dsp:nvSpPr>
        <dsp:cNvPr id="0" name=""/>
        <dsp:cNvSpPr/>
      </dsp:nvSpPr>
      <dsp:spPr>
        <a:xfrm>
          <a:off x="7468702" y="2366798"/>
          <a:ext cx="1617509" cy="91440"/>
        </a:xfrm>
        <a:custGeom>
          <a:avLst/>
          <a:gdLst/>
          <a:ahLst/>
          <a:cxnLst/>
          <a:rect l="0" t="0" r="0" b="0"/>
          <a:pathLst>
            <a:path>
              <a:moveTo>
                <a:pt x="0" y="45720"/>
              </a:moveTo>
              <a:lnTo>
                <a:pt x="161750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236254" y="2404270"/>
        <a:ext cx="82405" cy="16497"/>
      </dsp:txXfrm>
    </dsp:sp>
    <dsp:sp modelId="{58AD115E-21EA-46E4-9117-E5005A24D15E}">
      <dsp:nvSpPr>
        <dsp:cNvPr id="0" name=""/>
        <dsp:cNvSpPr/>
      </dsp:nvSpPr>
      <dsp:spPr>
        <a:xfrm>
          <a:off x="304810" y="10392"/>
          <a:ext cx="7165692" cy="480425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rtl="1">
            <a:lnSpc>
              <a:spcPct val="90000"/>
            </a:lnSpc>
            <a:spcBef>
              <a:spcPct val="0"/>
            </a:spcBef>
            <a:spcAft>
              <a:spcPct val="35000"/>
            </a:spcAft>
          </a:pPr>
          <a:r>
            <a:rPr lang="ar-OM" sz="4400" b="1" u="sng" kern="1200" dirty="0" smtClean="0">
              <a:solidFill>
                <a:schemeClr val="tx1"/>
              </a:solidFill>
            </a:rPr>
            <a:t>ا</a:t>
          </a:r>
          <a:r>
            <a:rPr lang="ar-SA" sz="4400" b="1" u="sng" kern="1200" dirty="0" smtClean="0">
              <a:solidFill>
                <a:schemeClr val="tx1"/>
              </a:solidFill>
            </a:rPr>
            <a:t>ولا</a:t>
          </a:r>
          <a:r>
            <a:rPr lang="ar-SA" sz="4400" b="1" u="sng" kern="1200" dirty="0" smtClean="0">
              <a:solidFill>
                <a:schemeClr val="bg1"/>
              </a:solidFill>
            </a:rPr>
            <a:t> : قد عرفت عمان في المراحل التاريخية المختلفة بأكثر من اسم، ومن أبرز</a:t>
          </a:r>
          <a:r>
            <a:rPr lang="ar-OM" sz="4400" b="1" u="sng" kern="1200" dirty="0" smtClean="0">
              <a:solidFill>
                <a:schemeClr val="bg1"/>
              </a:solidFill>
            </a:rPr>
            <a:t>ها</a:t>
          </a:r>
          <a:r>
            <a:rPr lang="ar-SA" sz="4400" b="1" u="sng" kern="1200" dirty="0" smtClean="0">
              <a:solidFill>
                <a:schemeClr val="bg1"/>
              </a:solidFill>
            </a:rPr>
            <a:t>:</a:t>
          </a:r>
          <a:endParaRPr lang="en-US" sz="4400" kern="1200" dirty="0">
            <a:solidFill>
              <a:schemeClr val="bg1"/>
            </a:solidFill>
          </a:endParaRPr>
        </a:p>
      </dsp:txBody>
      <dsp:txXfrm>
        <a:off x="304810" y="10392"/>
        <a:ext cx="7165692" cy="4804252"/>
      </dsp:txXfrm>
    </dsp:sp>
    <dsp:sp modelId="{4C7A7560-4D14-4C3C-82B5-0F866DF9F2BC}">
      <dsp:nvSpPr>
        <dsp:cNvPr id="0" name=""/>
        <dsp:cNvSpPr/>
      </dsp:nvSpPr>
      <dsp:spPr>
        <a:xfrm>
          <a:off x="3887656" y="4560426"/>
          <a:ext cx="9129844" cy="2274846"/>
        </a:xfrm>
        <a:custGeom>
          <a:avLst/>
          <a:gdLst/>
          <a:ahLst/>
          <a:cxnLst/>
          <a:rect l="0" t="0" r="0" b="0"/>
          <a:pathLst>
            <a:path>
              <a:moveTo>
                <a:pt x="9129844" y="0"/>
              </a:moveTo>
              <a:lnTo>
                <a:pt x="9129844" y="1154523"/>
              </a:lnTo>
              <a:lnTo>
                <a:pt x="0" y="1154523"/>
              </a:lnTo>
              <a:lnTo>
                <a:pt x="0" y="2274846"/>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217167" y="5689601"/>
        <a:ext cx="470821" cy="16497"/>
      </dsp:txXfrm>
    </dsp:sp>
    <dsp:sp modelId="{5FD526E2-E441-401F-B2CF-6F517E9F17E6}">
      <dsp:nvSpPr>
        <dsp:cNvPr id="0" name=""/>
        <dsp:cNvSpPr/>
      </dsp:nvSpPr>
      <dsp:spPr>
        <a:xfrm>
          <a:off x="9118611" y="262810"/>
          <a:ext cx="7797778" cy="42994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1">
            <a:lnSpc>
              <a:spcPct val="90000"/>
            </a:lnSpc>
            <a:spcBef>
              <a:spcPct val="0"/>
            </a:spcBef>
            <a:spcAft>
              <a:spcPct val="35000"/>
            </a:spcAft>
          </a:pPr>
          <a:r>
            <a:rPr lang="ar-SA" sz="4000" b="1" kern="1200" dirty="0" smtClean="0"/>
            <a:t>اسم ( </a:t>
          </a:r>
          <a:r>
            <a:rPr lang="ar-SA" sz="4000" b="1" kern="1200" dirty="0" smtClean="0">
              <a:solidFill>
                <a:schemeClr val="tx1"/>
              </a:solidFill>
            </a:rPr>
            <a:t>مجان</a:t>
          </a:r>
          <a:r>
            <a:rPr lang="ar-SA" sz="4000" b="1" kern="1200" dirty="0" smtClean="0"/>
            <a:t> ) ارتبط بما اشتهرت به من صناعة السفن، وصهر النحاس عند </a:t>
          </a:r>
          <a:r>
            <a:rPr lang="ar-SA" sz="4000" b="1" u="none" kern="1200" dirty="0" smtClean="0">
              <a:solidFill>
                <a:srgbClr val="FFFF00"/>
              </a:solidFill>
            </a:rPr>
            <a:t>السومريين</a:t>
          </a:r>
          <a:r>
            <a:rPr lang="ar-SA" sz="4000" b="1" kern="1200" dirty="0" smtClean="0"/>
            <a:t>، حيث كانت تربطهم بعمان صلات تجارية وبحرية عديدة، وكان السومريون يطلقون عليها  (</a:t>
          </a:r>
          <a:r>
            <a:rPr lang="ar-SA" sz="4000" b="1" kern="1200" dirty="0" smtClean="0">
              <a:solidFill>
                <a:srgbClr val="FFFF00"/>
              </a:solidFill>
            </a:rPr>
            <a:t>أرض مجان </a:t>
          </a:r>
          <a:r>
            <a:rPr lang="ar-SA" sz="4000" b="1" kern="1200" dirty="0" smtClean="0"/>
            <a:t>). </a:t>
          </a:r>
          <a:endParaRPr lang="en-US" sz="4000" kern="1200" dirty="0"/>
        </a:p>
      </dsp:txBody>
      <dsp:txXfrm>
        <a:off x="9118611" y="262810"/>
        <a:ext cx="7797778" cy="4299415"/>
      </dsp:txXfrm>
    </dsp:sp>
    <dsp:sp modelId="{9700328B-48C3-40EE-95B7-B9D07C625165}">
      <dsp:nvSpPr>
        <dsp:cNvPr id="0" name=""/>
        <dsp:cNvSpPr/>
      </dsp:nvSpPr>
      <dsp:spPr>
        <a:xfrm>
          <a:off x="7468702" y="8971661"/>
          <a:ext cx="1617509" cy="91440"/>
        </a:xfrm>
        <a:custGeom>
          <a:avLst/>
          <a:gdLst/>
          <a:ahLst/>
          <a:cxnLst/>
          <a:rect l="0" t="0" r="0" b="0"/>
          <a:pathLst>
            <a:path>
              <a:moveTo>
                <a:pt x="0" y="45720"/>
              </a:moveTo>
              <a:lnTo>
                <a:pt x="161750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236254" y="9009132"/>
        <a:ext cx="82405" cy="16497"/>
      </dsp:txXfrm>
    </dsp:sp>
    <dsp:sp modelId="{774F03EF-416B-4FC2-8328-85CF44193F93}">
      <dsp:nvSpPr>
        <dsp:cNvPr id="0" name=""/>
        <dsp:cNvSpPr/>
      </dsp:nvSpPr>
      <dsp:spPr>
        <a:xfrm>
          <a:off x="304810" y="6867673"/>
          <a:ext cx="7165692" cy="42994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rtl="1">
            <a:lnSpc>
              <a:spcPct val="90000"/>
            </a:lnSpc>
            <a:spcBef>
              <a:spcPct val="0"/>
            </a:spcBef>
            <a:spcAft>
              <a:spcPct val="35000"/>
            </a:spcAft>
          </a:pPr>
          <a:r>
            <a:rPr lang="ar-SA" sz="3600" b="1" kern="1200" dirty="0" smtClean="0"/>
            <a:t>وكلمة ( </a:t>
          </a:r>
          <a:r>
            <a:rPr lang="ar-SA" sz="3600" b="1" kern="1200" dirty="0" smtClean="0">
              <a:solidFill>
                <a:schemeClr val="tx1"/>
              </a:solidFill>
            </a:rPr>
            <a:t>مزون</a:t>
          </a:r>
          <a:r>
            <a:rPr lang="ar-SA" sz="3600" b="1" kern="1200" dirty="0" smtClean="0"/>
            <a:t> ) مشتقة من كلمة ( المزن ) وهي السحاب والماء الغزير المتدفق. ولعل هذا يفسر قيام وازدهار الزراعة في عمان منذ القدم، وما صاحبها من حضارة أيضا. </a:t>
          </a:r>
          <a:endParaRPr lang="en-US" sz="3600" kern="1200" dirty="0"/>
        </a:p>
      </dsp:txBody>
      <dsp:txXfrm>
        <a:off x="304810" y="6867673"/>
        <a:ext cx="7165692" cy="4299415"/>
      </dsp:txXfrm>
    </dsp:sp>
    <dsp:sp modelId="{B10C53A7-A1ED-4047-A2BD-E106DBFB596B}">
      <dsp:nvSpPr>
        <dsp:cNvPr id="0" name=""/>
        <dsp:cNvSpPr/>
      </dsp:nvSpPr>
      <dsp:spPr>
        <a:xfrm>
          <a:off x="9118611" y="6462754"/>
          <a:ext cx="7165692" cy="510925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1">
            <a:lnSpc>
              <a:spcPct val="90000"/>
            </a:lnSpc>
            <a:spcBef>
              <a:spcPct val="0"/>
            </a:spcBef>
            <a:spcAft>
              <a:spcPct val="35000"/>
            </a:spcAft>
          </a:pPr>
          <a:r>
            <a:rPr lang="ar-SA" sz="4000" b="1" kern="1200" dirty="0" smtClean="0"/>
            <a:t>وبالنسبة لاسم ( </a:t>
          </a:r>
          <a:r>
            <a:rPr lang="ar-SA" sz="4000" b="1" kern="1200" dirty="0" smtClean="0">
              <a:solidFill>
                <a:schemeClr val="tx1"/>
              </a:solidFill>
            </a:rPr>
            <a:t>عمان</a:t>
          </a:r>
          <a:r>
            <a:rPr lang="ar-SA" sz="4000" b="1" kern="1200" dirty="0" smtClean="0"/>
            <a:t> ) فإنه ورد في هجرة القبائل العربية من مكان يطلق عليه </a:t>
          </a:r>
          <a:r>
            <a:rPr lang="ar-SA" sz="4000" b="1" u="sng" kern="1200" dirty="0" smtClean="0"/>
            <a:t>عمان في اليمن</a:t>
          </a:r>
        </a:p>
        <a:p>
          <a:pPr lvl="0" algn="ctr" defTabSz="1778000" rtl="1">
            <a:lnSpc>
              <a:spcPct val="90000"/>
            </a:lnSpc>
            <a:spcBef>
              <a:spcPct val="0"/>
            </a:spcBef>
            <a:spcAft>
              <a:spcPct val="35000"/>
            </a:spcAft>
          </a:pPr>
          <a:r>
            <a:rPr lang="ar-SA" sz="4000" b="1" kern="1200" dirty="0" smtClean="0"/>
            <a:t>كما قيل أنها سميت بعمان نسبة إلى </a:t>
          </a:r>
        </a:p>
        <a:p>
          <a:pPr lvl="0" algn="ctr" defTabSz="1778000" rtl="1">
            <a:lnSpc>
              <a:spcPct val="90000"/>
            </a:lnSpc>
            <a:spcBef>
              <a:spcPct val="0"/>
            </a:spcBef>
            <a:spcAft>
              <a:spcPct val="35000"/>
            </a:spcAft>
          </a:pPr>
          <a:r>
            <a:rPr lang="ar-SA" sz="4000" b="1" u="sng" kern="1200" dirty="0" smtClean="0"/>
            <a:t>عما ن بن إبراهيم الخليل عليه السلام، </a:t>
          </a:r>
          <a:r>
            <a:rPr lang="ar-SA" sz="4000" b="1" kern="1200" dirty="0" smtClean="0"/>
            <a:t>وقيل كذلك أنها سميت بهذا الاسم نسبة إلى </a:t>
          </a:r>
          <a:r>
            <a:rPr lang="ar-SA" sz="4000" b="1" u="sng" kern="1200" dirty="0" smtClean="0"/>
            <a:t>عمان بن سبأ بن يغثان بن إبراهيم</a:t>
          </a:r>
          <a:r>
            <a:rPr lang="ar-OM" sz="4000" b="1" kern="1200" dirty="0" smtClean="0"/>
            <a:t>.</a:t>
          </a:r>
          <a:endParaRPr lang="en-US" sz="4000" kern="1200" dirty="0"/>
        </a:p>
      </dsp:txBody>
      <dsp:txXfrm>
        <a:off x="9118611" y="6462754"/>
        <a:ext cx="7165692" cy="51092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A1C1E1-2640-4681-8835-24478C9C976E}">
      <dsp:nvSpPr>
        <dsp:cNvPr id="0" name=""/>
        <dsp:cNvSpPr/>
      </dsp:nvSpPr>
      <dsp:spPr>
        <a:xfrm>
          <a:off x="2964" y="3567031"/>
          <a:ext cx="17367671" cy="59723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048" tIns="384048" rIns="384048" bIns="384048" numCol="1" spcCol="1270" anchor="ctr" anchorCtr="0">
          <a:noAutofit/>
        </a:bodyPr>
        <a:lstStyle/>
        <a:p>
          <a:pPr lvl="0" algn="ctr" defTabSz="2400300" rtl="1">
            <a:lnSpc>
              <a:spcPct val="90000"/>
            </a:lnSpc>
            <a:spcBef>
              <a:spcPct val="0"/>
            </a:spcBef>
            <a:spcAft>
              <a:spcPct val="35000"/>
            </a:spcAft>
          </a:pPr>
          <a:r>
            <a:rPr lang="ar-SA" sz="5400" b="1" u="sng" kern="1200" dirty="0" smtClean="0">
              <a:solidFill>
                <a:schemeClr val="tx1"/>
              </a:solidFill>
            </a:rPr>
            <a:t>ثانيا</a:t>
          </a:r>
          <a:r>
            <a:rPr lang="ar-SA" sz="5400" b="1" u="sng" kern="1200" dirty="0" smtClean="0"/>
            <a:t> : في فترة ظهور الإسلام فقد كان العمانيون</a:t>
          </a:r>
          <a:r>
            <a:rPr lang="ar-SA" sz="5400" b="1" kern="1200" dirty="0" smtClean="0"/>
            <a:t> من أوائل الشعوب التي أسلمت طوعا، وعن قناعة .</a:t>
          </a:r>
        </a:p>
        <a:p>
          <a:pPr lvl="0" algn="ctr" defTabSz="2400300" rtl="1">
            <a:lnSpc>
              <a:spcPct val="90000"/>
            </a:lnSpc>
            <a:spcBef>
              <a:spcPct val="0"/>
            </a:spcBef>
            <a:spcAft>
              <a:spcPct val="35000"/>
            </a:spcAft>
          </a:pPr>
          <a:r>
            <a:rPr lang="ar-SA" sz="5400" b="1" kern="1200" dirty="0" smtClean="0"/>
            <a:t> </a:t>
          </a:r>
          <a:r>
            <a:rPr lang="ar-SA" sz="5400" b="1" kern="1200" dirty="0" smtClean="0">
              <a:solidFill>
                <a:srgbClr val="FFFF00"/>
              </a:solidFill>
            </a:rPr>
            <a:t>وتذكر المصادر العمانية أن أول من أسلم من أهل عمان  مازن بن غضوبة</a:t>
          </a:r>
          <a:r>
            <a:rPr lang="ar-SA" sz="5400" b="1" kern="1200" dirty="0" smtClean="0"/>
            <a:t>. </a:t>
          </a:r>
        </a:p>
        <a:p>
          <a:pPr lvl="0" algn="ctr" defTabSz="2400300" rtl="1">
            <a:lnSpc>
              <a:spcPct val="90000"/>
            </a:lnSpc>
            <a:spcBef>
              <a:spcPct val="0"/>
            </a:spcBef>
            <a:spcAft>
              <a:spcPct val="35000"/>
            </a:spcAft>
          </a:pPr>
          <a:r>
            <a:rPr lang="ar-SA" sz="5400" b="1" kern="1200" dirty="0" smtClean="0"/>
            <a:t>و</a:t>
          </a:r>
          <a:r>
            <a:rPr lang="ar-OM" sz="5400" b="1" kern="1200" dirty="0" smtClean="0"/>
            <a:t>قد </a:t>
          </a:r>
          <a:r>
            <a:rPr lang="ar-SA" sz="5400" b="1" kern="1200" dirty="0" smtClean="0"/>
            <a:t>ساهم العمانيون في نشر الدعوة الإسلامية، في شرق آسيا وشرق إفريقيا بشكل سلمي. </a:t>
          </a:r>
          <a:endParaRPr lang="en-US" sz="5400" kern="1200" dirty="0"/>
        </a:p>
      </dsp:txBody>
      <dsp:txXfrm>
        <a:off x="2964" y="3567031"/>
        <a:ext cx="17367671" cy="59723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41E5DF-D723-4E38-919F-935FEEADB11D}">
      <dsp:nvSpPr>
        <dsp:cNvPr id="0" name=""/>
        <dsp:cNvSpPr/>
      </dsp:nvSpPr>
      <dsp:spPr>
        <a:xfrm>
          <a:off x="0" y="97872"/>
          <a:ext cx="16870560" cy="11990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r" defTabSz="1866900" rtl="1">
            <a:lnSpc>
              <a:spcPct val="90000"/>
            </a:lnSpc>
            <a:spcBef>
              <a:spcPct val="0"/>
            </a:spcBef>
            <a:spcAft>
              <a:spcPct val="35000"/>
            </a:spcAft>
          </a:pPr>
          <a:r>
            <a:rPr lang="ar-SA" sz="4200" b="1" kern="1200" dirty="0" smtClean="0">
              <a:solidFill>
                <a:schemeClr val="tx1"/>
              </a:solidFill>
            </a:rPr>
            <a:t>ثالثا</a:t>
          </a:r>
          <a:r>
            <a:rPr lang="ar-SA" sz="4200" b="1" u="sng" kern="1200" dirty="0" smtClean="0">
              <a:solidFill>
                <a:schemeClr val="tx1"/>
              </a:solidFill>
            </a:rPr>
            <a:t> </a:t>
          </a:r>
          <a:r>
            <a:rPr lang="ar-SA" sz="4200" b="1" u="sng" kern="1200" dirty="0" smtClean="0"/>
            <a:t>: وعلى أثر سقوط </a:t>
          </a:r>
          <a:r>
            <a:rPr lang="ar-SA" sz="4200" b="1" u="sng" kern="1200" dirty="0" smtClean="0">
              <a:solidFill>
                <a:srgbClr val="FFFF00"/>
              </a:solidFill>
            </a:rPr>
            <a:t>دولة النباهنة </a:t>
          </a:r>
          <a:r>
            <a:rPr lang="ar-SA" sz="4200" b="1" u="sng" kern="1200" dirty="0" smtClean="0"/>
            <a:t>التي استمر </a:t>
          </a:r>
          <a:r>
            <a:rPr lang="ar-SA" sz="4200" b="1" kern="1200" dirty="0" smtClean="0"/>
            <a:t>حكمها حوالي خمسة قرون ( 1154 – 1624 ) عندما احتل البرتغاليون المنطقة  الساحلية من عمان، خصوصا الشريط الساحلي الممتد من مسقط حتى صحار عام 1507 م</a:t>
          </a:r>
        </a:p>
        <a:p>
          <a:pPr lvl="0" algn="r" defTabSz="1866900" rtl="1">
            <a:lnSpc>
              <a:spcPct val="90000"/>
            </a:lnSpc>
            <a:spcBef>
              <a:spcPct val="0"/>
            </a:spcBef>
            <a:spcAft>
              <a:spcPct val="35000"/>
            </a:spcAft>
          </a:pPr>
          <a:endParaRPr lang="ar-SA" sz="4200" b="1" kern="1200" dirty="0" smtClean="0"/>
        </a:p>
        <a:p>
          <a:pPr lvl="0" algn="r" defTabSz="1866900" rtl="1">
            <a:lnSpc>
              <a:spcPct val="90000"/>
            </a:lnSpc>
            <a:spcBef>
              <a:spcPct val="0"/>
            </a:spcBef>
            <a:spcAft>
              <a:spcPct val="35000"/>
            </a:spcAft>
          </a:pPr>
          <a:r>
            <a:rPr lang="ar-SA" sz="4200" b="1" kern="1200" dirty="0" smtClean="0"/>
            <a:t>قامت </a:t>
          </a:r>
          <a:r>
            <a:rPr lang="ar-SA" sz="4200" b="1" u="sng" kern="1200" dirty="0" smtClean="0">
              <a:solidFill>
                <a:srgbClr val="FFFF00"/>
              </a:solidFill>
            </a:rPr>
            <a:t>دولة اليعاربة</a:t>
          </a:r>
          <a:r>
            <a:rPr lang="ar-SA" sz="4200" b="1" kern="1200" dirty="0" smtClean="0">
              <a:solidFill>
                <a:srgbClr val="FFFF00"/>
              </a:solidFill>
            </a:rPr>
            <a:t> </a:t>
          </a:r>
          <a:r>
            <a:rPr lang="ar-SA" sz="4200" b="1" kern="1200" dirty="0" smtClean="0"/>
            <a:t>التي أسسها </a:t>
          </a:r>
          <a:r>
            <a:rPr lang="ar-SA" sz="4200" b="1" kern="1200" dirty="0" smtClean="0">
              <a:solidFill>
                <a:srgbClr val="FFFF00"/>
              </a:solidFill>
            </a:rPr>
            <a:t>1</a:t>
          </a:r>
          <a:r>
            <a:rPr lang="ar-SA" sz="4200" b="1" u="sng" kern="1200" dirty="0" smtClean="0">
              <a:solidFill>
                <a:srgbClr val="FFFF00"/>
              </a:solidFill>
            </a:rPr>
            <a:t>ناصر بن مرشد اليعربي</a:t>
          </a:r>
          <a:r>
            <a:rPr lang="ar-SA" sz="4200" b="1" kern="1200" dirty="0" smtClean="0">
              <a:solidFill>
                <a:srgbClr val="FFFF00"/>
              </a:solidFill>
            </a:rPr>
            <a:t> </a:t>
          </a:r>
          <a:r>
            <a:rPr lang="ar-SA" sz="4200" b="1" kern="1200" dirty="0" smtClean="0"/>
            <a:t>عام 1624 م، الذي قام بدور بارز في توحيد العمانيين، وطرد البرتغاليين </a:t>
          </a:r>
        </a:p>
        <a:p>
          <a:pPr lvl="0" algn="r" defTabSz="1866900" rtl="1">
            <a:lnSpc>
              <a:spcPct val="90000"/>
            </a:lnSpc>
            <a:spcBef>
              <a:spcPct val="0"/>
            </a:spcBef>
            <a:spcAft>
              <a:spcPct val="35000"/>
            </a:spcAft>
          </a:pPr>
          <a:r>
            <a:rPr lang="ar-SA" sz="4200" b="1" kern="1200" dirty="0" smtClean="0"/>
            <a:t> وجاء من بعده </a:t>
          </a:r>
          <a:r>
            <a:rPr lang="ar-SA" sz="4200" b="1" u="sng" kern="1200" dirty="0" smtClean="0"/>
            <a:t>الإمام </a:t>
          </a:r>
          <a:r>
            <a:rPr lang="ar-SA" sz="4200" b="1" u="sng" kern="1200" dirty="0" smtClean="0">
              <a:solidFill>
                <a:srgbClr val="FFFF00"/>
              </a:solidFill>
            </a:rPr>
            <a:t>2سلطان بن سيف بن ناصر بن مرشد اليعربي</a:t>
          </a:r>
          <a:r>
            <a:rPr lang="ar-SA" sz="4200" b="1" kern="1200" dirty="0" smtClean="0">
              <a:solidFill>
                <a:srgbClr val="FFFF00"/>
              </a:solidFill>
            </a:rPr>
            <a:t> </a:t>
          </a:r>
          <a:r>
            <a:rPr lang="ar-SA" sz="4200" b="1" kern="1200" dirty="0" smtClean="0"/>
            <a:t>الذي حارب البرتغاليين حتى تمكن من تحرير مسقط عام 1650 م فقد كانت البلاد في صراعات مع البرتغاليين من جهة، وتنافس مع الفرس والحملات الأوروبية التي ظهرت في ميدان المنافسة ( بريطانيا و فرنسا وهولندا ) من جهة أخرى</a:t>
          </a:r>
        </a:p>
        <a:p>
          <a:pPr lvl="0" algn="r" defTabSz="1866900" rtl="1">
            <a:lnSpc>
              <a:spcPct val="90000"/>
            </a:lnSpc>
            <a:spcBef>
              <a:spcPct val="0"/>
            </a:spcBef>
            <a:spcAft>
              <a:spcPct val="35000"/>
            </a:spcAft>
          </a:pPr>
          <a:endParaRPr lang="ar-SA" sz="4200" b="1" kern="1200" dirty="0" smtClean="0">
            <a:solidFill>
              <a:schemeClr val="bg1"/>
            </a:solidFill>
          </a:endParaRPr>
        </a:p>
        <a:p>
          <a:pPr lvl="0" algn="r" defTabSz="1866900" rtl="1">
            <a:lnSpc>
              <a:spcPct val="90000"/>
            </a:lnSpc>
            <a:spcBef>
              <a:spcPct val="0"/>
            </a:spcBef>
            <a:spcAft>
              <a:spcPct val="35000"/>
            </a:spcAft>
          </a:pPr>
          <a:r>
            <a:rPr lang="ar-SA" sz="4200" b="1" kern="1200" dirty="0" smtClean="0">
              <a:solidFill>
                <a:schemeClr val="bg1"/>
              </a:solidFill>
            </a:rPr>
            <a:t>من بعده تولى الحكم ابنيه </a:t>
          </a:r>
          <a:r>
            <a:rPr lang="ar-SA" sz="4200" b="1" kern="1200" dirty="0" smtClean="0">
              <a:solidFill>
                <a:srgbClr val="FFFF00"/>
              </a:solidFill>
            </a:rPr>
            <a:t>3بلعرب 4</a:t>
          </a:r>
          <a:r>
            <a:rPr lang="ar-SA" sz="4200" b="1" kern="1200" dirty="0" smtClean="0">
              <a:solidFill>
                <a:schemeClr val="bg1"/>
              </a:solidFill>
            </a:rPr>
            <a:t>ثم</a:t>
          </a:r>
          <a:r>
            <a:rPr lang="ar-SA" sz="4200" b="1" kern="1200" dirty="0" smtClean="0">
              <a:solidFill>
                <a:srgbClr val="FFFF00"/>
              </a:solidFill>
            </a:rPr>
            <a:t> وسيف بن سلطان الملقب (بقيد الارض) </a:t>
          </a:r>
          <a:r>
            <a:rPr lang="ar-SA" sz="4200" b="1" kern="1200" dirty="0" smtClean="0">
              <a:solidFill>
                <a:schemeClr val="bg1"/>
              </a:solidFill>
            </a:rPr>
            <a:t>نظرا لان عمان في عهده ازدهرت واستقرت في جميع الجوانب وحافظ على الدولة وممتلكاتها واراضيها</a:t>
          </a:r>
        </a:p>
        <a:p>
          <a:pPr lvl="0" algn="r" defTabSz="1866900" rtl="1">
            <a:lnSpc>
              <a:spcPct val="90000"/>
            </a:lnSpc>
            <a:spcBef>
              <a:spcPct val="0"/>
            </a:spcBef>
            <a:spcAft>
              <a:spcPct val="35000"/>
            </a:spcAft>
          </a:pPr>
          <a:endParaRPr lang="ar-SA" sz="4200" b="1" kern="1200" dirty="0" smtClean="0"/>
        </a:p>
        <a:p>
          <a:pPr lvl="0" algn="r" defTabSz="1866900" rtl="1">
            <a:lnSpc>
              <a:spcPct val="90000"/>
            </a:lnSpc>
            <a:spcBef>
              <a:spcPct val="0"/>
            </a:spcBef>
            <a:spcAft>
              <a:spcPct val="35000"/>
            </a:spcAft>
          </a:pPr>
          <a:r>
            <a:rPr lang="ar-SA" sz="4200" b="1" kern="1200" dirty="0" smtClean="0"/>
            <a:t> وهذا بلا شك قد انعكس على تطور الجوانب الثقافية والعلمية للشعب العماني. </a:t>
          </a:r>
          <a:endParaRPr lang="en-US" sz="4200" kern="1200" dirty="0"/>
        </a:p>
      </dsp:txBody>
      <dsp:txXfrm>
        <a:off x="585311" y="683183"/>
        <a:ext cx="15699938" cy="108195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AF773B-BB4E-43EC-BBCC-8007DD58FF78}">
      <dsp:nvSpPr>
        <dsp:cNvPr id="0" name=""/>
        <dsp:cNvSpPr/>
      </dsp:nvSpPr>
      <dsp:spPr>
        <a:xfrm>
          <a:off x="8331591" y="5691068"/>
          <a:ext cx="126608" cy="2148230"/>
        </a:xfrm>
        <a:custGeom>
          <a:avLst/>
          <a:gdLst/>
          <a:ahLst/>
          <a:cxnLst/>
          <a:rect l="0" t="0" r="0" b="0"/>
          <a:pathLst>
            <a:path>
              <a:moveTo>
                <a:pt x="0" y="0"/>
              </a:moveTo>
              <a:lnTo>
                <a:pt x="0" y="1091215"/>
              </a:lnTo>
              <a:lnTo>
                <a:pt x="126608" y="1091215"/>
              </a:lnTo>
              <a:lnTo>
                <a:pt x="126608" y="214823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340332" y="6754278"/>
        <a:ext cx="109125" cy="21809"/>
      </dsp:txXfrm>
    </dsp:sp>
    <dsp:sp modelId="{2F02A0EB-C004-4B73-A622-B55EB6895A9E}">
      <dsp:nvSpPr>
        <dsp:cNvPr id="0" name=""/>
        <dsp:cNvSpPr/>
      </dsp:nvSpPr>
      <dsp:spPr>
        <a:xfrm>
          <a:off x="1643008" y="8963"/>
          <a:ext cx="13377165" cy="56839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rtl="1">
            <a:lnSpc>
              <a:spcPct val="90000"/>
            </a:lnSpc>
            <a:spcBef>
              <a:spcPct val="0"/>
            </a:spcBef>
            <a:spcAft>
              <a:spcPct val="35000"/>
            </a:spcAft>
          </a:pPr>
          <a:r>
            <a:rPr lang="ar-SA" sz="4400" b="1" u="sng" kern="1200" dirty="0" smtClean="0">
              <a:solidFill>
                <a:schemeClr val="tx1"/>
              </a:solidFill>
            </a:rPr>
            <a:t>رابعا</a:t>
          </a:r>
          <a:r>
            <a:rPr lang="ar-SA" sz="4400" b="1" u="sng" kern="1200" dirty="0" smtClean="0"/>
            <a:t> : وفي نهاية دولة اليعاربة انقسمت البلاد </a:t>
          </a:r>
          <a:r>
            <a:rPr lang="ar-SA" sz="4400" b="1" kern="1200" dirty="0" smtClean="0"/>
            <a:t>وعادت الحروب الأهلية التي استمرت لأكثر من 18عاما حتى تولى </a:t>
          </a:r>
          <a:r>
            <a:rPr lang="ar-SA" sz="4400" b="1" u="sng" kern="1200" dirty="0" smtClean="0">
              <a:solidFill>
                <a:srgbClr val="FFFF00"/>
              </a:solidFill>
            </a:rPr>
            <a:t>الإمام أحمد بن سعيد</a:t>
          </a:r>
          <a:r>
            <a:rPr lang="ar-SA" sz="4400" b="1" kern="1200" dirty="0" smtClean="0">
              <a:solidFill>
                <a:srgbClr val="FFFF00"/>
              </a:solidFill>
            </a:rPr>
            <a:t> </a:t>
          </a:r>
          <a:r>
            <a:rPr lang="ar-SA" sz="4400" b="1" kern="1200" dirty="0" smtClean="0"/>
            <a:t>في منتصف القرن السابع عشر الميلادي الحكم في عمان</a:t>
          </a:r>
        </a:p>
        <a:p>
          <a:pPr lvl="0" algn="ctr" defTabSz="1955800" rtl="1">
            <a:lnSpc>
              <a:spcPct val="90000"/>
            </a:lnSpc>
            <a:spcBef>
              <a:spcPct val="0"/>
            </a:spcBef>
            <a:spcAft>
              <a:spcPct val="35000"/>
            </a:spcAft>
          </a:pPr>
          <a:r>
            <a:rPr lang="ar-SA" sz="4400" b="1" kern="1200" dirty="0" smtClean="0"/>
            <a:t>وهو يعد المؤسس الأول </a:t>
          </a:r>
          <a:r>
            <a:rPr lang="ar-SA" sz="4400" b="1" u="sng" kern="1200" dirty="0" smtClean="0">
              <a:solidFill>
                <a:srgbClr val="FFFF00"/>
              </a:solidFill>
            </a:rPr>
            <a:t>للدولة البوسعيدية</a:t>
          </a:r>
          <a:r>
            <a:rPr lang="ar-SA" sz="4400" b="1" kern="1200" dirty="0" smtClean="0">
              <a:solidFill>
                <a:srgbClr val="FFFF00"/>
              </a:solidFill>
            </a:rPr>
            <a:t> </a:t>
          </a:r>
          <a:r>
            <a:rPr lang="ar-SA" sz="4400" b="1" kern="1200" dirty="0" smtClean="0"/>
            <a:t>وقد استطاع أن يوحد البلاد </a:t>
          </a:r>
          <a:r>
            <a:rPr lang="ar-SA" sz="4400" b="1" u="sng" kern="1200" dirty="0" smtClean="0"/>
            <a:t>ويوجد منها قوة ضاربة</a:t>
          </a:r>
          <a:r>
            <a:rPr lang="ar-SA" sz="4400" b="1" kern="1200" dirty="0" smtClean="0"/>
            <a:t> نجحت في طرد الفرس وإجلائهم من عمان. </a:t>
          </a:r>
          <a:endParaRPr lang="en-US" sz="4400" kern="1200" dirty="0"/>
        </a:p>
      </dsp:txBody>
      <dsp:txXfrm>
        <a:off x="1643008" y="8963"/>
        <a:ext cx="13377165" cy="5683904"/>
      </dsp:txXfrm>
    </dsp:sp>
    <dsp:sp modelId="{D2C51F57-8374-4270-AFD0-3E5C2C6428C5}">
      <dsp:nvSpPr>
        <dsp:cNvPr id="0" name=""/>
        <dsp:cNvSpPr/>
      </dsp:nvSpPr>
      <dsp:spPr>
        <a:xfrm>
          <a:off x="1643008" y="7871698"/>
          <a:ext cx="13630383" cy="56829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rtl="1">
            <a:lnSpc>
              <a:spcPct val="90000"/>
            </a:lnSpc>
            <a:spcBef>
              <a:spcPct val="0"/>
            </a:spcBef>
            <a:spcAft>
              <a:spcPct val="35000"/>
            </a:spcAft>
          </a:pPr>
          <a:r>
            <a:rPr lang="ar-SA" sz="4400" b="1" u="sng" kern="1200" dirty="0" smtClean="0">
              <a:solidFill>
                <a:schemeClr val="tx1"/>
              </a:solidFill>
            </a:rPr>
            <a:t>خامسا</a:t>
          </a:r>
          <a:r>
            <a:rPr lang="ar-SA" sz="4400" b="1" u="sng" kern="1200" dirty="0" smtClean="0"/>
            <a:t> : وفي عام (  1844 – 1885 م ) تولى </a:t>
          </a:r>
          <a:r>
            <a:rPr lang="ar-SA" sz="4400" b="1" kern="1200" dirty="0" smtClean="0"/>
            <a:t>الحكم في عمان </a:t>
          </a:r>
        </a:p>
        <a:p>
          <a:pPr lvl="0" algn="ctr" defTabSz="1955800" rtl="1">
            <a:lnSpc>
              <a:spcPct val="90000"/>
            </a:lnSpc>
            <a:spcBef>
              <a:spcPct val="0"/>
            </a:spcBef>
            <a:spcAft>
              <a:spcPct val="35000"/>
            </a:spcAft>
          </a:pPr>
          <a:r>
            <a:rPr lang="ar-SA" sz="4400" b="1" u="sng" kern="1200" dirty="0" smtClean="0">
              <a:solidFill>
                <a:srgbClr val="FFFF00"/>
              </a:solidFill>
            </a:rPr>
            <a:t>السيد سعيد بن سلطان( العصر الذهبي لعمان انذاك )</a:t>
          </a:r>
          <a:endParaRPr lang="ar-SA" sz="4400" b="1" kern="1200" dirty="0" smtClean="0">
            <a:solidFill>
              <a:srgbClr val="FFFF00"/>
            </a:solidFill>
          </a:endParaRPr>
        </a:p>
        <a:p>
          <a:pPr lvl="0" algn="ctr" defTabSz="1955800" rtl="1">
            <a:lnSpc>
              <a:spcPct val="90000"/>
            </a:lnSpc>
            <a:spcBef>
              <a:spcPct val="0"/>
            </a:spcBef>
            <a:spcAft>
              <a:spcPct val="35000"/>
            </a:spcAft>
          </a:pPr>
          <a:r>
            <a:rPr lang="ar-SA" sz="4400" b="1" kern="1200" dirty="0" smtClean="0"/>
            <a:t>حيث ازدهرت البلاد في عهده، وكون أسطولا بحريا قويا، واستطاع تأسيس علاقات طيبة مع العديد من الدول تجاوزت منطقة الخليج شرقا إلى الصين، وغربا إلى الولايات المتحدة الأمريكية</a:t>
          </a:r>
        </a:p>
        <a:p>
          <a:pPr lvl="0" algn="ctr" defTabSz="1955800" rtl="1">
            <a:lnSpc>
              <a:spcPct val="90000"/>
            </a:lnSpc>
            <a:spcBef>
              <a:spcPct val="0"/>
            </a:spcBef>
            <a:spcAft>
              <a:spcPct val="35000"/>
            </a:spcAft>
          </a:pPr>
          <a:r>
            <a:rPr lang="ar-SA" sz="4400" b="1" kern="1200" dirty="0" smtClean="0"/>
            <a:t> </a:t>
          </a:r>
          <a:r>
            <a:rPr lang="ar-SA" sz="4400" b="1" u="sng" kern="1200" dirty="0" smtClean="0"/>
            <a:t>حيث وصلت في عهده أول بعثة عمانية إلى الولايات المتحدة الأمريكية</a:t>
          </a:r>
          <a:r>
            <a:rPr lang="ar-SA" sz="4400" b="1" kern="1200" dirty="0" smtClean="0"/>
            <a:t>.</a:t>
          </a:r>
          <a:endParaRPr lang="en-US" sz="4400" kern="1200" dirty="0"/>
        </a:p>
      </dsp:txBody>
      <dsp:txXfrm>
        <a:off x="1643008" y="7871698"/>
        <a:ext cx="13630383" cy="56829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927FA0-3093-4A39-AADF-77BE145C8688}">
      <dsp:nvSpPr>
        <dsp:cNvPr id="0" name=""/>
        <dsp:cNvSpPr/>
      </dsp:nvSpPr>
      <dsp:spPr>
        <a:xfrm>
          <a:off x="10" y="4691"/>
          <a:ext cx="15849579" cy="1187172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rtl="1">
            <a:lnSpc>
              <a:spcPct val="90000"/>
            </a:lnSpc>
            <a:spcBef>
              <a:spcPct val="0"/>
            </a:spcBef>
            <a:spcAft>
              <a:spcPct val="35000"/>
            </a:spcAft>
          </a:pPr>
          <a:r>
            <a:rPr lang="ar-SA" sz="6500" b="1" kern="1200" dirty="0" smtClean="0">
              <a:solidFill>
                <a:schemeClr val="bg1"/>
              </a:solidFill>
            </a:rPr>
            <a:t>وتجمع المصادر العربية والأوروبية على أن </a:t>
          </a:r>
        </a:p>
        <a:p>
          <a:pPr lvl="0" algn="ctr" defTabSz="2889250" rtl="1">
            <a:lnSpc>
              <a:spcPct val="90000"/>
            </a:lnSpc>
            <a:spcBef>
              <a:spcPct val="0"/>
            </a:spcBef>
            <a:spcAft>
              <a:spcPct val="35000"/>
            </a:spcAft>
          </a:pPr>
          <a:r>
            <a:rPr lang="ar-SA" sz="6500" b="1" u="sng" kern="1200" dirty="0" smtClean="0">
              <a:solidFill>
                <a:srgbClr val="FFFF00"/>
              </a:solidFill>
            </a:rPr>
            <a:t>الثمانين</a:t>
          </a:r>
          <a:r>
            <a:rPr lang="ar-SA" sz="6500" b="1" u="sng" kern="1200" dirty="0" smtClean="0">
              <a:solidFill>
                <a:schemeClr val="bg1"/>
              </a:solidFill>
            </a:rPr>
            <a:t> عاما الأولى من حكم البوسعيديين</a:t>
          </a:r>
        </a:p>
        <a:p>
          <a:pPr lvl="0" algn="ctr" defTabSz="2889250" rtl="1">
            <a:lnSpc>
              <a:spcPct val="90000"/>
            </a:lnSpc>
            <a:spcBef>
              <a:spcPct val="0"/>
            </a:spcBef>
            <a:spcAft>
              <a:spcPct val="35000"/>
            </a:spcAft>
          </a:pPr>
          <a:r>
            <a:rPr lang="ar-SA" sz="6500" b="1" kern="1200" dirty="0" smtClean="0">
              <a:solidFill>
                <a:schemeClr val="bg1"/>
              </a:solidFill>
            </a:rPr>
            <a:t> تميزت بالازدهار الشديد في النواحي الاقتصادية والسياسية والعسكرية</a:t>
          </a:r>
          <a:r>
            <a:rPr lang="ar-OM" sz="6500" b="1" kern="1200" dirty="0" smtClean="0">
              <a:solidFill>
                <a:schemeClr val="bg1"/>
              </a:solidFill>
            </a:rPr>
            <a:t>.</a:t>
          </a:r>
          <a:endParaRPr lang="en-US" sz="6500" kern="1200" dirty="0">
            <a:solidFill>
              <a:schemeClr val="bg1"/>
            </a:solidFill>
          </a:endParaRPr>
        </a:p>
      </dsp:txBody>
      <dsp:txXfrm>
        <a:off x="2321127" y="1743264"/>
        <a:ext cx="11207345" cy="83945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16289-9CD6-4D43-9E6C-36FE42E688EE}">
      <dsp:nvSpPr>
        <dsp:cNvPr id="0" name=""/>
        <dsp:cNvSpPr/>
      </dsp:nvSpPr>
      <dsp:spPr>
        <a:xfrm>
          <a:off x="0" y="9336105"/>
          <a:ext cx="18288000" cy="30643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1376" tIns="341376" rIns="341376" bIns="341376" numCol="1" spcCol="1270" anchor="ctr" anchorCtr="0">
          <a:noAutofit/>
        </a:bodyPr>
        <a:lstStyle/>
        <a:p>
          <a:pPr lvl="0" algn="ctr" defTabSz="2133600" rtl="1">
            <a:lnSpc>
              <a:spcPct val="90000"/>
            </a:lnSpc>
            <a:spcBef>
              <a:spcPct val="0"/>
            </a:spcBef>
            <a:spcAft>
              <a:spcPct val="35000"/>
            </a:spcAft>
          </a:pPr>
          <a:r>
            <a:rPr lang="ar-SA" sz="4800" b="1" kern="1200" dirty="0" smtClean="0">
              <a:solidFill>
                <a:srgbClr val="FFFF00"/>
              </a:solidFill>
            </a:rPr>
            <a:t>جميعها</a:t>
          </a:r>
          <a:r>
            <a:rPr lang="ar-SA" sz="4800" b="1" kern="1200" dirty="0" smtClean="0">
              <a:solidFill>
                <a:schemeClr val="bg1"/>
              </a:solidFill>
            </a:rPr>
            <a:t> </a:t>
          </a:r>
        </a:p>
        <a:p>
          <a:pPr lvl="0" algn="ctr" defTabSz="2133600" rtl="1">
            <a:lnSpc>
              <a:spcPct val="90000"/>
            </a:lnSpc>
            <a:spcBef>
              <a:spcPct val="0"/>
            </a:spcBef>
            <a:spcAft>
              <a:spcPct val="35000"/>
            </a:spcAft>
          </a:pPr>
          <a:r>
            <a:rPr lang="ar-SA" sz="4800" b="1" u="sng" kern="1200" dirty="0" smtClean="0">
              <a:solidFill>
                <a:srgbClr val="FFFF00"/>
              </a:solidFill>
            </a:rPr>
            <a:t>حالت</a:t>
          </a:r>
          <a:r>
            <a:rPr lang="ar-SA" sz="4800" b="1" u="sng" kern="1200" dirty="0" smtClean="0">
              <a:solidFill>
                <a:schemeClr val="bg1"/>
              </a:solidFill>
            </a:rPr>
            <a:t> دون نهوض البلاد في كثير من الجوانب الاجتماعية والاقتصادية والسياسية والثقافية</a:t>
          </a:r>
        </a:p>
        <a:p>
          <a:pPr lvl="0" algn="ctr" defTabSz="2133600" rtl="1">
            <a:lnSpc>
              <a:spcPct val="90000"/>
            </a:lnSpc>
            <a:spcBef>
              <a:spcPct val="0"/>
            </a:spcBef>
            <a:spcAft>
              <a:spcPct val="35000"/>
            </a:spcAft>
          </a:pPr>
          <a:r>
            <a:rPr lang="ar-SA" sz="4800" b="1" u="sng" kern="1200" dirty="0" smtClean="0">
              <a:solidFill>
                <a:schemeClr val="bg1"/>
              </a:solidFill>
            </a:rPr>
            <a:t> </a:t>
          </a:r>
          <a:r>
            <a:rPr lang="ar-SA" sz="4800" b="1" u="sng" kern="1200" dirty="0" smtClean="0">
              <a:solidFill>
                <a:srgbClr val="FFFF00"/>
              </a:solidFill>
            </a:rPr>
            <a:t>وأسهمت</a:t>
          </a:r>
          <a:r>
            <a:rPr lang="ar-SA" sz="4800" b="1" u="sng" kern="1200" dirty="0" smtClean="0">
              <a:solidFill>
                <a:schemeClr val="bg1"/>
              </a:solidFill>
            </a:rPr>
            <a:t> في تردي الأوضاع التعليمية، فعم الجهل، وانتشرت الأمية بين أغلب سكان البلاد</a:t>
          </a:r>
          <a:endParaRPr lang="en-US" sz="4800" kern="1200" dirty="0">
            <a:solidFill>
              <a:schemeClr val="bg1"/>
            </a:solidFill>
          </a:endParaRPr>
        </a:p>
      </dsp:txBody>
      <dsp:txXfrm>
        <a:off x="0" y="9336105"/>
        <a:ext cx="18288000" cy="3064318"/>
      </dsp:txXfrm>
    </dsp:sp>
    <dsp:sp modelId="{0FB96973-467E-4000-A056-14614D483E60}">
      <dsp:nvSpPr>
        <dsp:cNvPr id="0" name=""/>
        <dsp:cNvSpPr/>
      </dsp:nvSpPr>
      <dsp:spPr>
        <a:xfrm rot="10800000">
          <a:off x="0" y="4669148"/>
          <a:ext cx="18288000" cy="471292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rtl="1">
            <a:lnSpc>
              <a:spcPct val="90000"/>
            </a:lnSpc>
            <a:spcBef>
              <a:spcPct val="0"/>
            </a:spcBef>
            <a:spcAft>
              <a:spcPct val="35000"/>
            </a:spcAft>
          </a:pPr>
          <a:r>
            <a:rPr lang="ar-SA" sz="4400" b="1" kern="1200" dirty="0" smtClean="0">
              <a:solidFill>
                <a:schemeClr val="bg1"/>
              </a:solidFill>
            </a:rPr>
            <a:t>كما أن التنافس بين القبائل العربية في عمان، وهو ما نتج عنه انقسام عمان إلى أحلاف تسمى " </a:t>
          </a:r>
          <a:r>
            <a:rPr lang="ar-SA" sz="4400" b="1" u="sng" kern="1200" dirty="0" smtClean="0">
              <a:solidFill>
                <a:schemeClr val="bg1"/>
              </a:solidFill>
            </a:rPr>
            <a:t>الهناوية</a:t>
          </a:r>
          <a:r>
            <a:rPr lang="ar-SA" sz="4400" b="1" kern="1200" dirty="0" smtClean="0">
              <a:solidFill>
                <a:schemeClr val="bg1"/>
              </a:solidFill>
            </a:rPr>
            <a:t>، </a:t>
          </a:r>
          <a:r>
            <a:rPr lang="ar-SA" sz="4400" b="1" u="sng" kern="1200" dirty="0" smtClean="0">
              <a:solidFill>
                <a:schemeClr val="bg1"/>
              </a:solidFill>
            </a:rPr>
            <a:t>والغافرية</a:t>
          </a:r>
          <a:r>
            <a:rPr lang="ar-SA" sz="4400" b="1" kern="1200" dirty="0" smtClean="0">
              <a:solidFill>
                <a:schemeClr val="bg1"/>
              </a:solidFill>
            </a:rPr>
            <a:t> "، </a:t>
          </a:r>
          <a:r>
            <a:rPr lang="ar-SA" sz="4400" b="1" kern="1200" dirty="0" smtClean="0">
              <a:solidFill>
                <a:srgbClr val="FFFF00"/>
              </a:solidFill>
            </a:rPr>
            <a:t>كذلك فإن التقلبات السياسية والفكرية وعدم توافر الأمن والاستقرار في البلاد، بالإضافة إلى العزلة والانغلاق والانكفاء على الذات، وعدم الانفتاح على العالم الخارجي</a:t>
          </a:r>
          <a:endParaRPr lang="en-US" sz="4400" kern="1200" dirty="0">
            <a:solidFill>
              <a:srgbClr val="FFFF00"/>
            </a:solidFill>
          </a:endParaRPr>
        </a:p>
      </dsp:txBody>
      <dsp:txXfrm rot="10800000">
        <a:off x="0" y="4669148"/>
        <a:ext cx="18288000" cy="3062315"/>
      </dsp:txXfrm>
    </dsp:sp>
    <dsp:sp modelId="{5F93E288-11A5-4A4D-9F80-0CE01183D66E}">
      <dsp:nvSpPr>
        <dsp:cNvPr id="0" name=""/>
        <dsp:cNvSpPr/>
      </dsp:nvSpPr>
      <dsp:spPr>
        <a:xfrm rot="10800000">
          <a:off x="0" y="2192"/>
          <a:ext cx="18288000" cy="471292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rtl="1">
            <a:lnSpc>
              <a:spcPct val="90000"/>
            </a:lnSpc>
            <a:spcBef>
              <a:spcPct val="0"/>
            </a:spcBef>
            <a:spcAft>
              <a:spcPct val="35000"/>
            </a:spcAft>
          </a:pPr>
          <a:r>
            <a:rPr lang="ar-SA" sz="4000" b="1" kern="1200" dirty="0" smtClean="0">
              <a:solidFill>
                <a:srgbClr val="FFFF00"/>
              </a:solidFill>
            </a:rPr>
            <a:t>شكلت الصراعات الداخلية </a:t>
          </a:r>
          <a:r>
            <a:rPr lang="ar-SA" sz="4000" b="1" kern="1200" dirty="0" smtClean="0">
              <a:solidFill>
                <a:schemeClr val="bg1"/>
              </a:solidFill>
            </a:rPr>
            <a:t>والتنافس بين الأمراء والسلاطين في الأسر الحاكمة في عمان في فترات تاريخية متنوعة، وكذلك </a:t>
          </a:r>
          <a:r>
            <a:rPr lang="ar-SA" sz="4000" b="1" kern="1200" dirty="0" smtClean="0">
              <a:solidFill>
                <a:srgbClr val="FFFF00"/>
              </a:solidFill>
            </a:rPr>
            <a:t>الأطماع الخارجية من القوى الاستعمارية </a:t>
          </a:r>
          <a:r>
            <a:rPr lang="ar-SA" sz="4000" b="1" kern="1200" dirty="0" smtClean="0">
              <a:solidFill>
                <a:schemeClr val="bg1"/>
              </a:solidFill>
            </a:rPr>
            <a:t>الكبرى التي ظهرت في</a:t>
          </a:r>
          <a:r>
            <a:rPr lang="ar-SA" sz="4000" b="1" u="sng" kern="1200" dirty="0" smtClean="0">
              <a:solidFill>
                <a:schemeClr val="bg1"/>
              </a:solidFill>
            </a:rPr>
            <a:t> أوروبا</a:t>
          </a:r>
          <a:r>
            <a:rPr lang="ar-SA" sz="4000" b="1" kern="1200" dirty="0" smtClean="0">
              <a:solidFill>
                <a:schemeClr val="bg1"/>
              </a:solidFill>
            </a:rPr>
            <a:t>، وكذلك من بعض </a:t>
          </a:r>
          <a:r>
            <a:rPr lang="ar-SA" sz="4000" b="1" u="sng" kern="1200" dirty="0" smtClean="0">
              <a:solidFill>
                <a:schemeClr val="bg1"/>
              </a:solidFill>
            </a:rPr>
            <a:t>القوى المجاورة كالفرس</a:t>
          </a:r>
          <a:r>
            <a:rPr lang="ar-SA" sz="4000" b="1" kern="1200" dirty="0" smtClean="0">
              <a:solidFill>
                <a:schemeClr val="bg1"/>
              </a:solidFill>
            </a:rPr>
            <a:t>، وبعض </a:t>
          </a:r>
          <a:r>
            <a:rPr lang="ar-SA" sz="4000" b="1" u="sng" kern="1200" dirty="0" smtClean="0">
              <a:solidFill>
                <a:schemeClr val="bg1"/>
              </a:solidFill>
            </a:rPr>
            <a:t>القبائل العربية في الجزيرة</a:t>
          </a:r>
          <a:endParaRPr lang="ar-SA" sz="4000" kern="1200" dirty="0" smtClean="0">
            <a:solidFill>
              <a:schemeClr val="bg1"/>
            </a:solidFill>
          </a:endParaRPr>
        </a:p>
        <a:p>
          <a:pPr lvl="0" algn="ctr" defTabSz="1778000" rtl="1">
            <a:lnSpc>
              <a:spcPct val="90000"/>
            </a:lnSpc>
            <a:spcBef>
              <a:spcPct val="0"/>
            </a:spcBef>
            <a:spcAft>
              <a:spcPct val="35000"/>
            </a:spcAft>
          </a:pPr>
          <a:r>
            <a:rPr lang="ar-SA" sz="4000" b="1" u="sng" kern="1200" dirty="0" smtClean="0">
              <a:solidFill>
                <a:srgbClr val="FFFF00"/>
              </a:solidFill>
            </a:rPr>
            <a:t>طمعا في موقع عمان المتميز سياسيا واقتصاديا</a:t>
          </a:r>
          <a:endParaRPr lang="en-US" sz="4000" kern="1200" dirty="0">
            <a:solidFill>
              <a:srgbClr val="FFFF00"/>
            </a:solidFill>
          </a:endParaRPr>
        </a:p>
      </dsp:txBody>
      <dsp:txXfrm rot="10800000">
        <a:off x="0" y="2192"/>
        <a:ext cx="18288000" cy="306231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EC4F65-E99A-456A-A704-9607915D4241}">
      <dsp:nvSpPr>
        <dsp:cNvPr id="0" name=""/>
        <dsp:cNvSpPr/>
      </dsp:nvSpPr>
      <dsp:spPr>
        <a:xfrm>
          <a:off x="0" y="0"/>
          <a:ext cx="16870560" cy="124907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8056" tIns="448056" rIns="448056" bIns="448056" numCol="1" spcCol="1270" anchor="ctr" anchorCtr="0">
          <a:noAutofit/>
        </a:bodyPr>
        <a:lstStyle/>
        <a:p>
          <a:pPr lvl="0" algn="ctr" defTabSz="2800350" rtl="1">
            <a:lnSpc>
              <a:spcPct val="90000"/>
            </a:lnSpc>
            <a:spcBef>
              <a:spcPct val="0"/>
            </a:spcBef>
            <a:spcAft>
              <a:spcPct val="35000"/>
            </a:spcAft>
          </a:pPr>
          <a:r>
            <a:rPr lang="ar-SA" sz="6300" b="1" kern="1200" dirty="0" smtClean="0">
              <a:solidFill>
                <a:schemeClr val="bg1"/>
              </a:solidFill>
            </a:rPr>
            <a:t>وعندما تسلم </a:t>
          </a:r>
          <a:r>
            <a:rPr lang="ar-SA" sz="6300" b="1" u="sng" kern="1200" dirty="0" smtClean="0">
              <a:solidFill>
                <a:schemeClr val="bg1"/>
              </a:solidFill>
            </a:rPr>
            <a:t>السلطان قابوس بن سعيد</a:t>
          </a:r>
          <a:r>
            <a:rPr lang="en-US" sz="6300" b="1" u="sng" kern="1200" dirty="0" smtClean="0">
              <a:solidFill>
                <a:schemeClr val="bg1"/>
              </a:solidFill>
            </a:rPr>
            <a:t> </a:t>
          </a:r>
          <a:r>
            <a:rPr lang="ar-OM" sz="6300" b="1" u="sng" kern="1200" dirty="0" smtClean="0">
              <a:solidFill>
                <a:schemeClr val="bg1"/>
              </a:solidFill>
            </a:rPr>
            <a:t> طيب الله ثراه </a:t>
          </a:r>
          <a:r>
            <a:rPr lang="ar-SA" sz="6300" b="1" kern="1200" dirty="0" smtClean="0">
              <a:solidFill>
                <a:schemeClr val="bg1"/>
              </a:solidFill>
            </a:rPr>
            <a:t>الحكم في 23 يوليو 1970 م كانت أوضاع السلطنة بشكل عام سيئة جدا. </a:t>
          </a:r>
        </a:p>
        <a:p>
          <a:pPr lvl="0" algn="ctr" defTabSz="2800350" rtl="1">
            <a:lnSpc>
              <a:spcPct val="90000"/>
            </a:lnSpc>
            <a:spcBef>
              <a:spcPct val="0"/>
            </a:spcBef>
            <a:spcAft>
              <a:spcPct val="35000"/>
            </a:spcAft>
          </a:pPr>
          <a:r>
            <a:rPr lang="ar-SA" sz="6300" b="1" kern="1200" dirty="0" smtClean="0">
              <a:solidFill>
                <a:schemeClr val="bg1"/>
              </a:solidFill>
            </a:rPr>
            <a:t>فحدد السلطان قابوس الدولة التي كانت تسمى</a:t>
          </a:r>
        </a:p>
        <a:p>
          <a:pPr lvl="0" algn="ctr" defTabSz="2800350" rtl="1">
            <a:lnSpc>
              <a:spcPct val="90000"/>
            </a:lnSpc>
            <a:spcBef>
              <a:spcPct val="0"/>
            </a:spcBef>
            <a:spcAft>
              <a:spcPct val="35000"/>
            </a:spcAft>
          </a:pPr>
          <a:r>
            <a:rPr lang="ar-SA" sz="6300" b="1" kern="1200" dirty="0" smtClean="0">
              <a:solidFill>
                <a:schemeClr val="bg1"/>
              </a:solidFill>
            </a:rPr>
            <a:t> </a:t>
          </a:r>
          <a:r>
            <a:rPr lang="ar-SA" sz="6300" b="1" u="sng" kern="1200" dirty="0" smtClean="0">
              <a:solidFill>
                <a:schemeClr val="bg1"/>
              </a:solidFill>
            </a:rPr>
            <a:t>سلطنة مسقط وعمان</a:t>
          </a:r>
          <a:r>
            <a:rPr lang="ar-SA" sz="6300" b="1" kern="1200" dirty="0" smtClean="0">
              <a:solidFill>
                <a:schemeClr val="bg1"/>
              </a:solidFill>
            </a:rPr>
            <a:t> </a:t>
          </a:r>
        </a:p>
        <a:p>
          <a:pPr lvl="0" algn="ctr" defTabSz="2800350" rtl="1">
            <a:lnSpc>
              <a:spcPct val="90000"/>
            </a:lnSpc>
            <a:spcBef>
              <a:spcPct val="0"/>
            </a:spcBef>
            <a:spcAft>
              <a:spcPct val="35000"/>
            </a:spcAft>
          </a:pPr>
          <a:r>
            <a:rPr lang="ar-SA" sz="6300" b="1" kern="1200" dirty="0" smtClean="0">
              <a:solidFill>
                <a:schemeClr val="bg1"/>
              </a:solidFill>
            </a:rPr>
            <a:t>باسم </a:t>
          </a:r>
          <a:r>
            <a:rPr lang="ar-SA" sz="6300" b="1" kern="1200" dirty="0" smtClean="0">
              <a:solidFill>
                <a:srgbClr val="FFFF00"/>
              </a:solidFill>
            </a:rPr>
            <a:t>" سلطنة عمان "</a:t>
          </a:r>
        </a:p>
        <a:p>
          <a:pPr lvl="0" algn="ctr" defTabSz="2800350" rtl="1">
            <a:lnSpc>
              <a:spcPct val="90000"/>
            </a:lnSpc>
            <a:spcBef>
              <a:spcPct val="0"/>
            </a:spcBef>
            <a:spcAft>
              <a:spcPct val="35000"/>
            </a:spcAft>
          </a:pPr>
          <a:r>
            <a:rPr lang="ar-SA" sz="6300" b="1" kern="1200" dirty="0" smtClean="0">
              <a:solidFill>
                <a:schemeClr val="bg1"/>
              </a:solidFill>
            </a:rPr>
            <a:t> </a:t>
          </a:r>
        </a:p>
        <a:p>
          <a:pPr lvl="0" algn="ctr" defTabSz="2800350" rtl="1">
            <a:lnSpc>
              <a:spcPct val="90000"/>
            </a:lnSpc>
            <a:spcBef>
              <a:spcPct val="0"/>
            </a:spcBef>
            <a:spcAft>
              <a:spcPct val="35000"/>
            </a:spcAft>
          </a:pPr>
          <a:r>
            <a:rPr lang="ar-SA" sz="6300" b="1" kern="1200" dirty="0" smtClean="0">
              <a:solidFill>
                <a:schemeClr val="bg1"/>
              </a:solidFill>
            </a:rPr>
            <a:t>وبدأت السلطنة بعد ذلك الانضمام </a:t>
          </a:r>
          <a:r>
            <a:rPr lang="ar-SA" sz="6300" b="1" u="sng" kern="1200" dirty="0" smtClean="0">
              <a:solidFill>
                <a:schemeClr val="bg1"/>
              </a:solidFill>
            </a:rPr>
            <a:t>للهيئات والمؤسسات الدولية</a:t>
          </a:r>
          <a:r>
            <a:rPr lang="ar-SA" sz="6300" b="1" kern="1200" dirty="0" smtClean="0">
              <a:solidFill>
                <a:schemeClr val="bg1"/>
              </a:solidFill>
            </a:rPr>
            <a:t> </a:t>
          </a:r>
        </a:p>
        <a:p>
          <a:pPr lvl="0" algn="ctr" defTabSz="2800350" rtl="1">
            <a:lnSpc>
              <a:spcPct val="90000"/>
            </a:lnSpc>
            <a:spcBef>
              <a:spcPct val="0"/>
            </a:spcBef>
            <a:spcAft>
              <a:spcPct val="35000"/>
            </a:spcAft>
          </a:pPr>
          <a:r>
            <a:rPr lang="ar-SA" sz="6300" b="1" kern="1200" dirty="0" smtClean="0">
              <a:solidFill>
                <a:schemeClr val="bg1"/>
              </a:solidFill>
            </a:rPr>
            <a:t>فقد انضمت إلى عضوية جامعة الدول العربية والأمم المتحدة عام 1970 م .</a:t>
          </a:r>
        </a:p>
        <a:p>
          <a:pPr lvl="0" algn="ctr" defTabSz="2800350" rtl="1">
            <a:lnSpc>
              <a:spcPct val="90000"/>
            </a:lnSpc>
            <a:spcBef>
              <a:spcPct val="0"/>
            </a:spcBef>
            <a:spcAft>
              <a:spcPct val="35000"/>
            </a:spcAft>
          </a:pPr>
          <a:r>
            <a:rPr lang="ar-SA" sz="6300" b="1" kern="1200" dirty="0" smtClean="0">
              <a:solidFill>
                <a:schemeClr val="bg1"/>
              </a:solidFill>
            </a:rPr>
            <a:t> وانطلقت مسيرة النهضة العمانية في مختلف مناطق السلطنة. </a:t>
          </a:r>
          <a:endParaRPr lang="en-US" sz="6300" kern="1200" dirty="0">
            <a:solidFill>
              <a:schemeClr val="bg1"/>
            </a:solidFill>
          </a:endParaRPr>
        </a:p>
      </dsp:txBody>
      <dsp:txXfrm>
        <a:off x="0" y="0"/>
        <a:ext cx="16870560" cy="1249070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3DDC6-A0CF-4252-AE1C-3746B43C8E56}">
      <dsp:nvSpPr>
        <dsp:cNvPr id="0" name=""/>
        <dsp:cNvSpPr/>
      </dsp:nvSpPr>
      <dsp:spPr>
        <a:xfrm>
          <a:off x="10807" y="0"/>
          <a:ext cx="7824986" cy="121920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1">
            <a:lnSpc>
              <a:spcPct val="90000"/>
            </a:lnSpc>
            <a:spcBef>
              <a:spcPct val="0"/>
            </a:spcBef>
            <a:spcAft>
              <a:spcPct val="35000"/>
            </a:spcAft>
          </a:pPr>
          <a:r>
            <a:rPr lang="ar-SA" sz="4800" b="1" u="none" kern="1200" dirty="0" smtClean="0">
              <a:solidFill>
                <a:srgbClr val="FFFF00"/>
              </a:solidFill>
            </a:rPr>
            <a:t>شهدت فترات </a:t>
          </a:r>
          <a:r>
            <a:rPr lang="ar-SA" sz="4800" b="1" u="sng" kern="1200" dirty="0" smtClean="0">
              <a:solidFill>
                <a:srgbClr val="FFFF00"/>
              </a:solidFill>
            </a:rPr>
            <a:t>الازدهار</a:t>
          </a:r>
          <a:r>
            <a:rPr lang="ar-SA" sz="4800" b="1" u="none" kern="1200" dirty="0" smtClean="0">
              <a:solidFill>
                <a:srgbClr val="FFFF00"/>
              </a:solidFill>
            </a:rPr>
            <a:t> للإمبراطورية العمانية</a:t>
          </a:r>
        </a:p>
        <a:p>
          <a:pPr lvl="0" algn="ctr" defTabSz="2133600" rtl="1">
            <a:lnSpc>
              <a:spcPct val="90000"/>
            </a:lnSpc>
            <a:spcBef>
              <a:spcPct val="0"/>
            </a:spcBef>
            <a:spcAft>
              <a:spcPct val="35000"/>
            </a:spcAft>
          </a:pPr>
          <a:endParaRPr lang="ar-SA" sz="4800" b="1" kern="1200" dirty="0" smtClean="0"/>
        </a:p>
        <a:p>
          <a:pPr lvl="0" algn="ctr" defTabSz="2133600" rtl="1">
            <a:lnSpc>
              <a:spcPct val="90000"/>
            </a:lnSpc>
            <a:spcBef>
              <a:spcPct val="0"/>
            </a:spcBef>
            <a:spcAft>
              <a:spcPct val="35000"/>
            </a:spcAft>
          </a:pPr>
          <a:r>
            <a:rPr lang="ar-SA" sz="4800" b="1" u="sng" kern="1200" dirty="0" smtClean="0"/>
            <a:t> خلال </a:t>
          </a:r>
          <a:r>
            <a:rPr lang="ar-OM" sz="4800" b="1" u="sng" kern="1200" dirty="0" smtClean="0"/>
            <a:t>امتدادها الى </a:t>
          </a:r>
          <a:r>
            <a:rPr lang="ar-SA" sz="4800" b="1" u="sng" kern="1200" dirty="0" smtClean="0"/>
            <a:t>الشرق الإفريقي والجنوب </a:t>
          </a:r>
          <a:r>
            <a:rPr lang="ar-OM" sz="4800" b="1" u="sng" kern="1200" dirty="0" smtClean="0"/>
            <a:t>الفارسي</a:t>
          </a:r>
          <a:r>
            <a:rPr lang="ar-SA" sz="4800" b="1" u="sng" kern="1200" dirty="0" smtClean="0"/>
            <a:t>، وبعض مناطق شبه الجزيرة العربية</a:t>
          </a:r>
        </a:p>
        <a:p>
          <a:pPr lvl="0" algn="ctr" defTabSz="2133600" rtl="1">
            <a:lnSpc>
              <a:spcPct val="90000"/>
            </a:lnSpc>
            <a:spcBef>
              <a:spcPct val="0"/>
            </a:spcBef>
            <a:spcAft>
              <a:spcPct val="35000"/>
            </a:spcAft>
          </a:pPr>
          <a:endParaRPr lang="ar-SA" sz="4800" b="1" u="sng" kern="1200" dirty="0" smtClean="0"/>
        </a:p>
        <a:p>
          <a:pPr lvl="0" algn="ctr" defTabSz="2133600" rtl="1">
            <a:lnSpc>
              <a:spcPct val="90000"/>
            </a:lnSpc>
            <a:spcBef>
              <a:spcPct val="0"/>
            </a:spcBef>
            <a:spcAft>
              <a:spcPct val="35000"/>
            </a:spcAft>
          </a:pPr>
          <a:r>
            <a:rPr lang="ar-SA" sz="4800" b="1" kern="1200" dirty="0" smtClean="0"/>
            <a:t> نهضة واسعة في مجال السياسة الاقتصادية </a:t>
          </a:r>
        </a:p>
      </dsp:txBody>
      <dsp:txXfrm>
        <a:off x="239993" y="229186"/>
        <a:ext cx="7366614" cy="11733628"/>
      </dsp:txXfrm>
    </dsp:sp>
    <dsp:sp modelId="{A83C7113-5E5A-435C-BE89-84ABB3E49537}">
      <dsp:nvSpPr>
        <dsp:cNvPr id="0" name=""/>
        <dsp:cNvSpPr/>
      </dsp:nvSpPr>
      <dsp:spPr>
        <a:xfrm>
          <a:off x="8415478" y="5377191"/>
          <a:ext cx="1228931" cy="143761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444750">
            <a:lnSpc>
              <a:spcPct val="90000"/>
            </a:lnSpc>
            <a:spcBef>
              <a:spcPct val="0"/>
            </a:spcBef>
            <a:spcAft>
              <a:spcPct val="35000"/>
            </a:spcAft>
          </a:pPr>
          <a:endParaRPr lang="en-US" sz="5500" kern="1200"/>
        </a:p>
      </dsp:txBody>
      <dsp:txXfrm>
        <a:off x="8415478" y="5664714"/>
        <a:ext cx="860252" cy="862571"/>
      </dsp:txXfrm>
    </dsp:sp>
    <dsp:sp modelId="{5E6135C2-99CB-4C28-B58D-DF58FFC98D24}">
      <dsp:nvSpPr>
        <dsp:cNvPr id="0" name=""/>
        <dsp:cNvSpPr/>
      </dsp:nvSpPr>
      <dsp:spPr>
        <a:xfrm>
          <a:off x="10154532" y="149440"/>
          <a:ext cx="7208260" cy="1189311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1">
            <a:lnSpc>
              <a:spcPct val="90000"/>
            </a:lnSpc>
            <a:spcBef>
              <a:spcPct val="0"/>
            </a:spcBef>
            <a:spcAft>
              <a:spcPct val="35000"/>
            </a:spcAft>
          </a:pPr>
          <a:r>
            <a:rPr lang="ar-SA" sz="4400" b="1" kern="1200" dirty="0" smtClean="0">
              <a:solidFill>
                <a:srgbClr val="FFFF00"/>
              </a:solidFill>
            </a:rPr>
            <a:t>كما تعرضت عمان لموجة عنيفة من </a:t>
          </a:r>
          <a:r>
            <a:rPr lang="ar-SA" sz="4400" b="1" u="sng" kern="1200" dirty="0" smtClean="0">
              <a:solidFill>
                <a:srgbClr val="FFFF00"/>
              </a:solidFill>
            </a:rPr>
            <a:t>الركود</a:t>
          </a:r>
          <a:r>
            <a:rPr lang="ar-SA" sz="4400" b="1" kern="1200" dirty="0" smtClean="0">
              <a:solidFill>
                <a:srgbClr val="FFFF00"/>
              </a:solidFill>
            </a:rPr>
            <a:t> </a:t>
          </a:r>
          <a:r>
            <a:rPr lang="ar-SA" sz="4400" b="1" u="none" kern="1200" dirty="0" smtClean="0">
              <a:solidFill>
                <a:srgbClr val="FFFF00"/>
              </a:solidFill>
            </a:rPr>
            <a:t>الاقتصادي أعقبتها فترة </a:t>
          </a:r>
          <a:r>
            <a:rPr lang="ar-SA" sz="4400" b="1" u="sng" kern="1200" dirty="0" smtClean="0">
              <a:solidFill>
                <a:srgbClr val="FFFF00"/>
              </a:solidFill>
            </a:rPr>
            <a:t>جمود</a:t>
          </a:r>
          <a:r>
            <a:rPr lang="ar-SA" sz="4400" b="1" u="none" kern="1200" dirty="0" smtClean="0">
              <a:solidFill>
                <a:srgbClr val="FFFF00"/>
              </a:solidFill>
            </a:rPr>
            <a:t> اقتصادي طويلة</a:t>
          </a:r>
        </a:p>
        <a:p>
          <a:pPr lvl="0" algn="ctr" defTabSz="1955800" rtl="1">
            <a:lnSpc>
              <a:spcPct val="90000"/>
            </a:lnSpc>
            <a:spcBef>
              <a:spcPct val="0"/>
            </a:spcBef>
            <a:spcAft>
              <a:spcPct val="35000"/>
            </a:spcAft>
          </a:pPr>
          <a:endParaRPr lang="ar-SA" sz="4400" b="1" u="none" kern="1200" dirty="0" smtClean="0">
            <a:solidFill>
              <a:srgbClr val="FFFF00"/>
            </a:solidFill>
          </a:endParaRPr>
        </a:p>
        <a:p>
          <a:pPr lvl="0" algn="ctr" defTabSz="1955800" rtl="1">
            <a:lnSpc>
              <a:spcPct val="90000"/>
            </a:lnSpc>
            <a:spcBef>
              <a:spcPct val="0"/>
            </a:spcBef>
            <a:spcAft>
              <a:spcPct val="35000"/>
            </a:spcAft>
          </a:pPr>
          <a:r>
            <a:rPr lang="ar-SA" sz="4400" b="1" u="none" kern="1200" dirty="0" smtClean="0">
              <a:solidFill>
                <a:srgbClr val="FFFF00"/>
              </a:solidFill>
            </a:rPr>
            <a:t> </a:t>
          </a:r>
          <a:r>
            <a:rPr lang="ar-SA" sz="4400" b="1" kern="1200" dirty="0" smtClean="0"/>
            <a:t>إثر الاضطرابات السياسية التي اجتاحت عمان بعد سنة 1856 م </a:t>
          </a:r>
        </a:p>
        <a:p>
          <a:pPr lvl="0" algn="ctr" defTabSz="1955800" rtl="1">
            <a:lnSpc>
              <a:spcPct val="90000"/>
            </a:lnSpc>
            <a:spcBef>
              <a:spcPct val="0"/>
            </a:spcBef>
            <a:spcAft>
              <a:spcPct val="35000"/>
            </a:spcAft>
          </a:pPr>
          <a:r>
            <a:rPr lang="ar-SA" sz="4400" b="1" kern="1200" dirty="0" smtClean="0"/>
            <a:t>نتيجة :</a:t>
          </a:r>
        </a:p>
        <a:p>
          <a:pPr lvl="0" algn="ctr" defTabSz="1955800" rtl="1">
            <a:lnSpc>
              <a:spcPct val="90000"/>
            </a:lnSpc>
            <a:spcBef>
              <a:spcPct val="0"/>
            </a:spcBef>
            <a:spcAft>
              <a:spcPct val="35000"/>
            </a:spcAft>
          </a:pPr>
          <a:r>
            <a:rPr lang="ar-OM" sz="4400" kern="1200" dirty="0" smtClean="0">
              <a:solidFill>
                <a:srgbClr val="FFFF00"/>
              </a:solidFill>
            </a:rPr>
            <a:t> </a:t>
          </a:r>
          <a:r>
            <a:rPr lang="ar-SA" sz="4400" b="1" kern="1200" dirty="0" smtClean="0">
              <a:solidFill>
                <a:srgbClr val="FFFF00"/>
              </a:solidFill>
            </a:rPr>
            <a:t>للحروب الأهلية </a:t>
          </a:r>
        </a:p>
        <a:p>
          <a:pPr lvl="0" algn="ctr" defTabSz="1955800" rtl="1">
            <a:lnSpc>
              <a:spcPct val="90000"/>
            </a:lnSpc>
            <a:spcBef>
              <a:spcPct val="0"/>
            </a:spcBef>
            <a:spcAft>
              <a:spcPct val="35000"/>
            </a:spcAft>
          </a:pPr>
          <a:r>
            <a:rPr lang="ar-SA" sz="4400" b="1" u="none" kern="1200" dirty="0" smtClean="0">
              <a:solidFill>
                <a:srgbClr val="FFFF00"/>
              </a:solidFill>
            </a:rPr>
            <a:t>والانقسامات الداخلي</a:t>
          </a:r>
          <a:r>
            <a:rPr lang="ar-OM" sz="4400" b="1" u="none" kern="1200" dirty="0" smtClean="0">
              <a:solidFill>
                <a:srgbClr val="FFFF00"/>
              </a:solidFill>
            </a:rPr>
            <a:t>ة </a:t>
          </a:r>
          <a:endParaRPr lang="ar-SA" sz="4400" b="1" u="none" kern="1200" dirty="0" smtClean="0">
            <a:solidFill>
              <a:srgbClr val="FFFF00"/>
            </a:solidFill>
          </a:endParaRPr>
        </a:p>
        <a:p>
          <a:pPr lvl="0" algn="ctr" defTabSz="1955800" rtl="1">
            <a:lnSpc>
              <a:spcPct val="90000"/>
            </a:lnSpc>
            <a:spcBef>
              <a:spcPct val="0"/>
            </a:spcBef>
            <a:spcAft>
              <a:spcPct val="35000"/>
            </a:spcAft>
          </a:pPr>
          <a:r>
            <a:rPr lang="ar-SA" sz="4400" b="1" u="none" kern="1200" dirty="0" smtClean="0">
              <a:solidFill>
                <a:srgbClr val="FFFF00"/>
              </a:solidFill>
            </a:rPr>
            <a:t>وبعد فرض المشروع البريطاني بتقسيم المملكة العمانية إلى دولة آسيوية ( عمان ، ومسقط ) وإفريقية ( زنجبار )</a:t>
          </a:r>
          <a:r>
            <a:rPr lang="ar-OM" sz="4400" b="1" u="none" kern="1200" dirty="0" smtClean="0">
              <a:solidFill>
                <a:srgbClr val="FFFF00"/>
              </a:solidFill>
            </a:rPr>
            <a:t> </a:t>
          </a:r>
          <a:endParaRPr lang="ar-SA" sz="4400" b="1" u="none" kern="1200" dirty="0" smtClean="0">
            <a:solidFill>
              <a:srgbClr val="FFFF00"/>
            </a:solidFill>
          </a:endParaRPr>
        </a:p>
        <a:p>
          <a:pPr lvl="0" algn="ctr" defTabSz="1955800" rtl="1">
            <a:lnSpc>
              <a:spcPct val="90000"/>
            </a:lnSpc>
            <a:spcBef>
              <a:spcPct val="0"/>
            </a:spcBef>
            <a:spcAft>
              <a:spcPct val="35000"/>
            </a:spcAft>
          </a:pPr>
          <a:r>
            <a:rPr lang="ar-SA" sz="4400" b="1" u="none" kern="1200" dirty="0" smtClean="0">
              <a:solidFill>
                <a:srgbClr val="FFFF00"/>
              </a:solidFill>
            </a:rPr>
            <a:t>كما أن افتتاح قناة السويس سنة 1869 م وظهور السفن البخارية أفقد عمان وموانئها أهميتها  التجارية، مما زادت الأوضاع سوءا. </a:t>
          </a:r>
          <a:endParaRPr lang="en-US" sz="4400" u="none" kern="1200" dirty="0">
            <a:solidFill>
              <a:srgbClr val="FFFF00"/>
            </a:solidFill>
          </a:endParaRPr>
        </a:p>
      </dsp:txBody>
      <dsp:txXfrm>
        <a:off x="10365655" y="360563"/>
        <a:ext cx="6786014" cy="1147087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36C2B7-94AA-49A0-BA4D-DA0E6CC0131A}">
      <dsp:nvSpPr>
        <dsp:cNvPr id="0" name=""/>
        <dsp:cNvSpPr/>
      </dsp:nvSpPr>
      <dsp:spPr>
        <a:xfrm>
          <a:off x="14138" y="0"/>
          <a:ext cx="18259723" cy="1264542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t" anchorCtr="0">
          <a:noAutofit/>
        </a:bodyPr>
        <a:lstStyle/>
        <a:p>
          <a:pPr lvl="0" algn="just" defTabSz="2400300" rtl="1">
            <a:lnSpc>
              <a:spcPct val="90000"/>
            </a:lnSpc>
            <a:spcBef>
              <a:spcPct val="0"/>
            </a:spcBef>
            <a:spcAft>
              <a:spcPct val="35000"/>
            </a:spcAft>
          </a:pPr>
          <a:r>
            <a:rPr lang="ar-SA" sz="5400" b="1" kern="1200" dirty="0" smtClean="0"/>
            <a:t>إلا أن الأزمة بدأت </a:t>
          </a:r>
          <a:r>
            <a:rPr lang="ar-SA" sz="5400" b="1" kern="1200" dirty="0" smtClean="0">
              <a:solidFill>
                <a:srgbClr val="FFFF00"/>
              </a:solidFill>
            </a:rPr>
            <a:t>تنفرج</a:t>
          </a:r>
          <a:r>
            <a:rPr lang="ar-SA" sz="5400" b="1" kern="1200" dirty="0" smtClean="0"/>
            <a:t> بتولي </a:t>
          </a:r>
          <a:r>
            <a:rPr lang="ar-SA" sz="5400" b="1" u="sng" kern="1200" dirty="0" smtClean="0">
              <a:solidFill>
                <a:srgbClr val="FFFF00"/>
              </a:solidFill>
            </a:rPr>
            <a:t>السيد تركي بن سعيد</a:t>
          </a:r>
          <a:r>
            <a:rPr lang="ar-SA" sz="5400" b="1" kern="1200" dirty="0" smtClean="0">
              <a:solidFill>
                <a:srgbClr val="FFFF00"/>
              </a:solidFill>
            </a:rPr>
            <a:t> </a:t>
          </a:r>
          <a:r>
            <a:rPr lang="ar-SA" sz="5400" b="1" kern="1200" dirty="0" smtClean="0"/>
            <a:t>الحكم، وقد تميز بقدرته على التنظيم والإدارة والتخطيط، فاستطاع أن يوحد البلاد ويقضي على الفتن الداخلية .</a:t>
          </a:r>
        </a:p>
        <a:p>
          <a:pPr lvl="0" algn="just" defTabSz="2400300" rtl="1">
            <a:lnSpc>
              <a:spcPct val="90000"/>
            </a:lnSpc>
            <a:spcBef>
              <a:spcPct val="0"/>
            </a:spcBef>
            <a:spcAft>
              <a:spcPct val="35000"/>
            </a:spcAft>
          </a:pPr>
          <a:r>
            <a:rPr lang="ar-SA" sz="5400" b="1" kern="1200" dirty="0" smtClean="0"/>
            <a:t> إلا أن الأوضاع بدأت </a:t>
          </a:r>
          <a:r>
            <a:rPr lang="ar-SA" sz="5400" b="1" kern="1200" dirty="0" smtClean="0">
              <a:solidFill>
                <a:srgbClr val="FFFF00"/>
              </a:solidFill>
            </a:rPr>
            <a:t>تتأزم</a:t>
          </a:r>
          <a:r>
            <a:rPr lang="ar-SA" sz="5400" b="1" kern="1200" dirty="0" smtClean="0"/>
            <a:t> في عهد السيد </a:t>
          </a:r>
          <a:r>
            <a:rPr lang="ar-SA" sz="5400" b="1" u="sng" kern="1200" dirty="0" smtClean="0">
              <a:solidFill>
                <a:srgbClr val="FFFF00"/>
              </a:solidFill>
            </a:rPr>
            <a:t>تيمور بن فيصل بن تركي</a:t>
          </a:r>
          <a:r>
            <a:rPr lang="ar-SA" sz="5400" b="1" kern="1200" dirty="0" smtClean="0">
              <a:solidFill>
                <a:srgbClr val="FFFF00"/>
              </a:solidFill>
            </a:rPr>
            <a:t> </a:t>
          </a:r>
          <a:r>
            <a:rPr lang="ar-SA" sz="5400" b="1" kern="1200" dirty="0" smtClean="0"/>
            <a:t>حيث صارت الأوضاع الاقتصادية أكثر سوءا وخاصة في مطلع الثلاثينيات من القرن العشرين، رغم المحاولة الجادة من خلال إبرام الاتفاقيات واستجلاب بعض الخبراء والشركات للتنقيب عن النفط </a:t>
          </a:r>
          <a:endParaRPr lang="en-US" sz="5400" kern="1200" dirty="0"/>
        </a:p>
        <a:p>
          <a:pPr marL="285750" lvl="1" indent="-285750" algn="just" defTabSz="2400300" rtl="1">
            <a:lnSpc>
              <a:spcPct val="90000"/>
            </a:lnSpc>
            <a:spcBef>
              <a:spcPct val="0"/>
            </a:spcBef>
            <a:spcAft>
              <a:spcPct val="15000"/>
            </a:spcAft>
            <a:buChar char="••"/>
          </a:pPr>
          <a:r>
            <a:rPr lang="ar-SA" sz="5400" b="1" kern="1200" dirty="0" smtClean="0"/>
            <a:t>وبعد تولي السلطان </a:t>
          </a:r>
          <a:r>
            <a:rPr lang="ar-SA" sz="5400" b="1" u="sng" kern="1200" dirty="0" smtClean="0">
              <a:solidFill>
                <a:srgbClr val="FFFF00"/>
              </a:solidFill>
            </a:rPr>
            <a:t>سعيد بن تيمور</a:t>
          </a:r>
          <a:r>
            <a:rPr lang="ar-SA" sz="5400" b="1" kern="1200" dirty="0" smtClean="0">
              <a:solidFill>
                <a:srgbClr val="FFFF00"/>
              </a:solidFill>
            </a:rPr>
            <a:t> </a:t>
          </a:r>
          <a:r>
            <a:rPr lang="ar-SA" sz="5400" b="1" kern="1200" dirty="0" smtClean="0"/>
            <a:t>الحكم وجد أن العالم </a:t>
          </a:r>
          <a:r>
            <a:rPr lang="ar-SA" sz="5400" b="1" kern="1200" dirty="0" smtClean="0">
              <a:solidFill>
                <a:srgbClr val="FFFF00"/>
              </a:solidFill>
            </a:rPr>
            <a:t>يعاني</a:t>
          </a:r>
          <a:r>
            <a:rPr lang="ar-SA" sz="5400" b="1" kern="1200" dirty="0" smtClean="0"/>
            <a:t> معاناة شديدة من وطأة الأزمة الاقتصادية التي تجتاحه</a:t>
          </a:r>
          <a:endParaRPr lang="en-US" sz="5400" kern="1200" dirty="0"/>
        </a:p>
        <a:p>
          <a:pPr marL="285750" lvl="1" indent="-285750" algn="just" defTabSz="2400300" rtl="1">
            <a:lnSpc>
              <a:spcPct val="90000"/>
            </a:lnSpc>
            <a:spcBef>
              <a:spcPct val="0"/>
            </a:spcBef>
            <a:spcAft>
              <a:spcPct val="15000"/>
            </a:spcAft>
            <a:buChar char="••"/>
          </a:pPr>
          <a:r>
            <a:rPr lang="ar-SA" sz="5400" b="1" kern="1200" dirty="0" smtClean="0"/>
            <a:t>فالتزم </a:t>
          </a:r>
          <a:r>
            <a:rPr lang="ar-SA" sz="5400" b="1" u="sng" kern="1200" dirty="0" smtClean="0"/>
            <a:t>بتسديد ما على الدولة من ديون خارجية</a:t>
          </a:r>
          <a:endParaRPr lang="en-US" sz="5400" kern="1200" dirty="0"/>
        </a:p>
        <a:p>
          <a:pPr marL="285750" lvl="1" indent="-285750" algn="just" defTabSz="2400300" rtl="1">
            <a:lnSpc>
              <a:spcPct val="90000"/>
            </a:lnSpc>
            <a:spcBef>
              <a:spcPct val="0"/>
            </a:spcBef>
            <a:spcAft>
              <a:spcPct val="15000"/>
            </a:spcAft>
            <a:buChar char="••"/>
          </a:pPr>
          <a:r>
            <a:rPr lang="ar-SA" sz="5400" b="1" u="sng" kern="1200" dirty="0" smtClean="0"/>
            <a:t> كما أنه قام بجولات لتدعيم العلاقات التجارية مع اليابان وأمريكا وبريطانيا وفرنسا وإيطاليا والهند، وذلك في سنة 1937 م . </a:t>
          </a:r>
          <a:endParaRPr lang="en-US" sz="5400" kern="1200" dirty="0"/>
        </a:p>
        <a:p>
          <a:pPr marL="285750" lvl="1" indent="-285750" algn="just" defTabSz="2400300" rtl="1">
            <a:lnSpc>
              <a:spcPct val="90000"/>
            </a:lnSpc>
            <a:spcBef>
              <a:spcPct val="0"/>
            </a:spcBef>
            <a:spcAft>
              <a:spcPct val="15000"/>
            </a:spcAft>
            <a:buChar char="••"/>
          </a:pPr>
          <a:r>
            <a:rPr lang="ar-SA" sz="5400" b="1" u="sng" kern="1200" dirty="0" smtClean="0"/>
            <a:t>ولقد منح السيد سعيد شركة تنمية نفط عمان امتيازا للتنقيب عن النفط في عمان، وقد تم استخراجه وتصديره سنة 1968 .</a:t>
          </a:r>
          <a:r>
            <a:rPr lang="ar-SA" sz="5400" b="1" kern="1200" dirty="0" smtClean="0"/>
            <a:t> </a:t>
          </a:r>
          <a:endParaRPr lang="en-US" sz="5400" kern="1200" dirty="0"/>
        </a:p>
      </dsp:txBody>
      <dsp:txXfrm>
        <a:off x="384510" y="370372"/>
        <a:ext cx="17518979" cy="1190468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84B3C1-08B0-450E-8FB5-511F383D60A6}">
      <dsp:nvSpPr>
        <dsp:cNvPr id="0" name=""/>
        <dsp:cNvSpPr/>
      </dsp:nvSpPr>
      <dsp:spPr>
        <a:xfrm>
          <a:off x="0" y="1922713"/>
          <a:ext cx="16459200" cy="25096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r" defTabSz="2889250" rtl="1">
            <a:lnSpc>
              <a:spcPct val="90000"/>
            </a:lnSpc>
            <a:spcBef>
              <a:spcPct val="0"/>
            </a:spcBef>
            <a:spcAft>
              <a:spcPct val="35000"/>
            </a:spcAft>
          </a:pPr>
          <a:r>
            <a:rPr lang="ar-SA" sz="6500" b="1" kern="1200" dirty="0" smtClean="0"/>
            <a:t>لقد تطور الاقتصاد العماني  منذ عام </a:t>
          </a:r>
          <a:r>
            <a:rPr lang="ar-SA" sz="6500" b="1" u="sng" kern="1200" dirty="0" smtClean="0"/>
            <a:t>1970 في عهد السلطان</a:t>
          </a:r>
          <a:r>
            <a:rPr lang="ar-SA" sz="6500" b="1" kern="1200" dirty="0" smtClean="0"/>
            <a:t> </a:t>
          </a:r>
          <a:r>
            <a:rPr lang="ar-OM" sz="6500" b="1" kern="1200" dirty="0" smtClean="0"/>
            <a:t>مؤسس النهضة المباركة </a:t>
          </a:r>
          <a:r>
            <a:rPr lang="ar-SA" sz="6500" b="1" kern="1200" dirty="0" smtClean="0"/>
            <a:t>على مرحلتين</a:t>
          </a:r>
          <a:endParaRPr lang="en-US" sz="6500" kern="1200" dirty="0"/>
        </a:p>
      </dsp:txBody>
      <dsp:txXfrm>
        <a:off x="122511" y="2045224"/>
        <a:ext cx="16214178" cy="2264628"/>
      </dsp:txXfrm>
    </dsp:sp>
    <dsp:sp modelId="{1E5DC83A-ABFE-430A-9069-F3FEE088D6FD}">
      <dsp:nvSpPr>
        <dsp:cNvPr id="0" name=""/>
        <dsp:cNvSpPr/>
      </dsp:nvSpPr>
      <dsp:spPr>
        <a:xfrm>
          <a:off x="0" y="4619563"/>
          <a:ext cx="16459200" cy="25096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r" defTabSz="2889250" rtl="1">
            <a:lnSpc>
              <a:spcPct val="90000"/>
            </a:lnSpc>
            <a:spcBef>
              <a:spcPct val="0"/>
            </a:spcBef>
            <a:spcAft>
              <a:spcPct val="35000"/>
            </a:spcAft>
          </a:pPr>
          <a:r>
            <a:rPr lang="ar-OM" sz="6500" b="1" kern="1200" dirty="0" smtClean="0">
              <a:solidFill>
                <a:srgbClr val="FFFF00"/>
              </a:solidFill>
            </a:rPr>
            <a:t>المرحلة الأولى </a:t>
          </a:r>
          <a:r>
            <a:rPr lang="ar-OM" sz="6500" b="1" kern="1200" dirty="0" smtClean="0"/>
            <a:t>: تشمل الفترة من 1970م وحتى عام 1995م وفيها تم تنفيذ إستراتيجية التنمية الاقتصادية </a:t>
          </a:r>
          <a:endParaRPr lang="en-US" sz="6500" kern="1200" dirty="0"/>
        </a:p>
      </dsp:txBody>
      <dsp:txXfrm>
        <a:off x="122511" y="4742074"/>
        <a:ext cx="16214178" cy="226462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9A76D-9B17-4803-B407-96CC160F7BE0}">
      <dsp:nvSpPr>
        <dsp:cNvPr id="0" name=""/>
        <dsp:cNvSpPr/>
      </dsp:nvSpPr>
      <dsp:spPr>
        <a:xfrm>
          <a:off x="9259" y="1295952"/>
          <a:ext cx="6553003" cy="106668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1">
            <a:lnSpc>
              <a:spcPct val="90000"/>
            </a:lnSpc>
            <a:spcBef>
              <a:spcPct val="0"/>
            </a:spcBef>
            <a:spcAft>
              <a:spcPct val="35000"/>
            </a:spcAft>
          </a:pPr>
          <a:r>
            <a:rPr lang="ar-SA" sz="4800" b="1" u="sng" kern="1200" dirty="0" smtClean="0">
              <a:solidFill>
                <a:srgbClr val="FFFF00"/>
              </a:solidFill>
            </a:rPr>
            <a:t>والمرحلة الثانية</a:t>
          </a:r>
          <a:r>
            <a:rPr lang="ar-SA" sz="4800" b="1" kern="1200" dirty="0" smtClean="0">
              <a:solidFill>
                <a:srgbClr val="FFFF00"/>
              </a:solidFill>
            </a:rPr>
            <a:t> </a:t>
          </a:r>
          <a:r>
            <a:rPr lang="ar-SA" sz="4800" b="1" kern="1200" dirty="0" smtClean="0"/>
            <a:t>: تضمنت اعتماد وبدء تنفيذ الرؤية المستقبلية للاقتصاد العماني (عمان 2020م) المعتمدة في عام 1995م  وخلال المرحلة الأولى ارتفع الناتج المحلي في عام 1995م محققاً معدل نمو سنوي بلغ نحو(17%) في المتوسط</a:t>
          </a:r>
          <a:endParaRPr lang="en-US" sz="4800" kern="1200" dirty="0"/>
        </a:p>
      </dsp:txBody>
      <dsp:txXfrm>
        <a:off x="201190" y="1487883"/>
        <a:ext cx="6169141" cy="10283033"/>
      </dsp:txXfrm>
    </dsp:sp>
    <dsp:sp modelId="{A2D7D3B4-CAA1-48D3-81E3-2E2424598F45}">
      <dsp:nvSpPr>
        <dsp:cNvPr id="0" name=""/>
        <dsp:cNvSpPr/>
      </dsp:nvSpPr>
      <dsp:spPr>
        <a:xfrm>
          <a:off x="7217564" y="5816827"/>
          <a:ext cx="1389236" cy="1625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444750">
            <a:lnSpc>
              <a:spcPct val="90000"/>
            </a:lnSpc>
            <a:spcBef>
              <a:spcPct val="0"/>
            </a:spcBef>
            <a:spcAft>
              <a:spcPct val="35000"/>
            </a:spcAft>
          </a:pPr>
          <a:endParaRPr lang="en-US" sz="5500" kern="1200"/>
        </a:p>
      </dsp:txBody>
      <dsp:txXfrm>
        <a:off x="7217564" y="6141856"/>
        <a:ext cx="972465" cy="975086"/>
      </dsp:txXfrm>
    </dsp:sp>
    <dsp:sp modelId="{3DB108D9-54B6-4125-9EC7-6E827B155298}">
      <dsp:nvSpPr>
        <dsp:cNvPr id="0" name=""/>
        <dsp:cNvSpPr/>
      </dsp:nvSpPr>
      <dsp:spPr>
        <a:xfrm>
          <a:off x="9183465" y="-2275751"/>
          <a:ext cx="8647474" cy="1781030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1">
            <a:lnSpc>
              <a:spcPct val="90000"/>
            </a:lnSpc>
            <a:spcBef>
              <a:spcPct val="0"/>
            </a:spcBef>
            <a:spcAft>
              <a:spcPct val="35000"/>
            </a:spcAft>
          </a:pPr>
          <a:r>
            <a:rPr lang="ar-SA" sz="4800" b="1" u="sng" kern="1200" dirty="0" smtClean="0"/>
            <a:t>واليوم تشهد السلطنة</a:t>
          </a:r>
          <a:r>
            <a:rPr lang="ar-SA" sz="4800" b="1" kern="1200" dirty="0" smtClean="0"/>
            <a:t> قيام العديد من المشاريع التي تهدف إلى تنويع مصادر الدخل وتوفير فرص العمل للشباب العماني، كالمشاريع المعتمدة على الغاز الطبيعي والنفط ، والتوجه الواضح لرفع مساهمة القطاع السياحي في الناتج المحلي الإجمالي كجزء من السياسة الهادفة إلى إيجاد التنويع المطلوب، إلى جانب تحفيز نمو الصادرات غير النفطية وجذب الاستثمارات الأجنبية، ويأتي في هذا الإطار توقيع اتفاقيات التجارة الحرة مع عدد من الدول .</a:t>
          </a:r>
        </a:p>
        <a:p>
          <a:pPr lvl="0" algn="ctr" defTabSz="2133600" rtl="1">
            <a:lnSpc>
              <a:spcPct val="90000"/>
            </a:lnSpc>
            <a:spcBef>
              <a:spcPct val="0"/>
            </a:spcBef>
            <a:spcAft>
              <a:spcPct val="35000"/>
            </a:spcAft>
          </a:pPr>
          <a:r>
            <a:rPr lang="ar-SA" sz="4800" b="1" kern="1200" dirty="0" smtClean="0">
              <a:solidFill>
                <a:srgbClr val="FFFF00"/>
              </a:solidFill>
            </a:rPr>
            <a:t>وتعد رؤية 2040 هي الانطلاقة الحقيقية لهذا التوجه وانعكاس ذلك على الخطة الخمسية العاشرة</a:t>
          </a:r>
          <a:endParaRPr lang="en-US" sz="4800" kern="1200" dirty="0">
            <a:solidFill>
              <a:srgbClr val="FFFF00"/>
            </a:solidFill>
          </a:endParaRPr>
        </a:p>
      </dsp:txBody>
      <dsp:txXfrm>
        <a:off x="9436741" y="-2022475"/>
        <a:ext cx="8140922" cy="1730375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3B11E7-1A77-4D24-B067-0F34853DDD51}">
      <dsp:nvSpPr>
        <dsp:cNvPr id="0" name=""/>
        <dsp:cNvSpPr/>
      </dsp:nvSpPr>
      <dsp:spPr>
        <a:xfrm>
          <a:off x="1314449" y="0"/>
          <a:ext cx="14897100" cy="134112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2C0829-8B10-4670-8638-BE7F41A56F45}">
      <dsp:nvSpPr>
        <dsp:cNvPr id="0" name=""/>
        <dsp:cNvSpPr/>
      </dsp:nvSpPr>
      <dsp:spPr>
        <a:xfrm>
          <a:off x="0" y="4023360"/>
          <a:ext cx="17526000" cy="5364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lvl="0" algn="ctr" defTabSz="2533650" rtl="1">
            <a:lnSpc>
              <a:spcPct val="90000"/>
            </a:lnSpc>
            <a:spcBef>
              <a:spcPct val="0"/>
            </a:spcBef>
            <a:spcAft>
              <a:spcPct val="35000"/>
            </a:spcAft>
          </a:pPr>
          <a:r>
            <a:rPr lang="ar-SA" sz="5700" b="1" u="none" kern="1200" dirty="0" smtClean="0"/>
            <a:t>وقد انعكس هذا التطور الاقتصادي  على السياسات التعليمية في سلطنة عمان، </a:t>
          </a:r>
        </a:p>
        <a:p>
          <a:pPr lvl="0" algn="ctr" defTabSz="2533650" rtl="1">
            <a:lnSpc>
              <a:spcPct val="90000"/>
            </a:lnSpc>
            <a:spcBef>
              <a:spcPct val="0"/>
            </a:spcBef>
            <a:spcAft>
              <a:spcPct val="35000"/>
            </a:spcAft>
          </a:pPr>
          <a:r>
            <a:rPr lang="ar-SA" sz="5700" b="1" u="none" kern="1200" dirty="0" smtClean="0">
              <a:solidFill>
                <a:srgbClr val="FFFF00"/>
              </a:solidFill>
            </a:rPr>
            <a:t>فركزت الوزارة على تحسين جودة وكفاءة نظام التعليم وحوكمته </a:t>
          </a:r>
          <a:r>
            <a:rPr lang="ar-OM" sz="5700" b="1" u="none" kern="1200" dirty="0" smtClean="0">
              <a:solidFill>
                <a:srgbClr val="FFFF00"/>
              </a:solidFill>
            </a:rPr>
            <a:t>ب</a:t>
          </a:r>
          <a:r>
            <a:rPr lang="ar-SA" sz="5700" b="1" u="none" kern="1200" dirty="0" smtClean="0">
              <a:solidFill>
                <a:srgbClr val="FFFF00"/>
              </a:solidFill>
            </a:rPr>
            <a:t>تشييد المباني  المؤهلة، وتوفير التجهيزات المدرسية الأساسية مثل مختبرات العلوم والمكتبات، ومصادر التعلم، والورش ذات الأغراض المتعددة .</a:t>
          </a:r>
          <a:endParaRPr lang="en-US" sz="5700" u="none" kern="1200" dirty="0">
            <a:solidFill>
              <a:srgbClr val="FFFF00"/>
            </a:solidFill>
          </a:endParaRPr>
        </a:p>
      </dsp:txBody>
      <dsp:txXfrm>
        <a:off x="261872" y="4285232"/>
        <a:ext cx="17002256" cy="484073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B6861-8068-410F-B79B-E56EFEC14733}">
      <dsp:nvSpPr>
        <dsp:cNvPr id="0" name=""/>
        <dsp:cNvSpPr/>
      </dsp:nvSpPr>
      <dsp:spPr>
        <a:xfrm>
          <a:off x="8557" y="777"/>
          <a:ext cx="16533551" cy="18901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rtl="1">
            <a:lnSpc>
              <a:spcPct val="90000"/>
            </a:lnSpc>
            <a:spcBef>
              <a:spcPct val="0"/>
            </a:spcBef>
            <a:spcAft>
              <a:spcPct val="35000"/>
            </a:spcAft>
          </a:pPr>
          <a:r>
            <a:rPr lang="ar-SA" sz="4400" b="1" u="sng" kern="1200" dirty="0" smtClean="0"/>
            <a:t>وتتشكل الهوية الثقافية والخصوصية الحضارية للمجتمع العماني بفعل عدة عوامل من أهمها: </a:t>
          </a:r>
          <a:endParaRPr lang="en-US" sz="4400" kern="1200" dirty="0"/>
        </a:p>
      </dsp:txBody>
      <dsp:txXfrm>
        <a:off x="100826" y="93046"/>
        <a:ext cx="16349013" cy="1705604"/>
      </dsp:txXfrm>
    </dsp:sp>
    <dsp:sp modelId="{15D722DF-F3F1-4874-8B47-FC966EF395BB}">
      <dsp:nvSpPr>
        <dsp:cNvPr id="0" name=""/>
        <dsp:cNvSpPr/>
      </dsp:nvSpPr>
      <dsp:spPr>
        <a:xfrm rot="5400000">
          <a:off x="8491565" y="1260676"/>
          <a:ext cx="6846067" cy="1120568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9070" tIns="89535" rIns="179070" bIns="89535" numCol="1" spcCol="1270" anchor="ctr" anchorCtr="0">
          <a:noAutofit/>
        </a:bodyPr>
        <a:lstStyle/>
        <a:p>
          <a:pPr marL="285750" lvl="1" indent="-285750" algn="r" defTabSz="2089150" rtl="1">
            <a:lnSpc>
              <a:spcPct val="90000"/>
            </a:lnSpc>
            <a:spcBef>
              <a:spcPct val="0"/>
            </a:spcBef>
            <a:spcAft>
              <a:spcPct val="15000"/>
            </a:spcAft>
            <a:buChar char="••"/>
          </a:pPr>
          <a:r>
            <a:rPr lang="ar-SA" sz="4700" b="1" u="none" kern="1200" dirty="0" smtClean="0"/>
            <a:t>كما تعايش سلطنة عمان – كغيرها من الدول – الكثير من التحولات والتغيرات الثقافية والاجتماعية، والاقتصادية، والسياسية التي يشهدها العالم المعاصر</a:t>
          </a:r>
          <a:r>
            <a:rPr lang="ar-SA" sz="4700" b="1" u="sng" kern="1200" dirty="0" smtClean="0"/>
            <a:t>، </a:t>
          </a:r>
          <a:r>
            <a:rPr lang="ar-SA" sz="4700" b="1" kern="1200" dirty="0" smtClean="0"/>
            <a:t>وهذا ما أشار إليه السلطان</a:t>
          </a:r>
          <a:r>
            <a:rPr lang="en-US" sz="4700" b="1" kern="1200" dirty="0" smtClean="0"/>
            <a:t> </a:t>
          </a:r>
          <a:r>
            <a:rPr lang="ar-OM" sz="4700" b="1" kern="1200" dirty="0" smtClean="0"/>
            <a:t> الراحل</a:t>
          </a:r>
          <a:r>
            <a:rPr lang="ar-SA" sz="4700" b="1" kern="1200" dirty="0" smtClean="0"/>
            <a:t> في أحد خطاباته قائلا: " </a:t>
          </a:r>
          <a:r>
            <a:rPr lang="ar-SA" sz="4700" b="1" u="sng" kern="1200" dirty="0" smtClean="0"/>
            <a:t>إننا نعيش عصر العلم ونشهد تقدمه المتلاحق في جميع المجالات ، وإن ذلك ليزيدنا يقينا بأن العلم والعمل الجاد هما معا وسيلتنا لمواجهة تحديات هذا العصر وبناء نهضة قوية ومزدهرة على أساس من قيمنا الإسلامية والحضارية</a:t>
          </a:r>
          <a:r>
            <a:rPr lang="ar-SA" sz="4700" b="1" kern="1200" dirty="0" smtClean="0"/>
            <a:t> </a:t>
          </a:r>
          <a:r>
            <a:rPr lang="ar-OM" sz="4700" b="1" kern="1200" dirty="0" smtClean="0"/>
            <a:t>«</a:t>
          </a:r>
          <a:endParaRPr lang="en-US" sz="4700" kern="1200" dirty="0"/>
        </a:p>
      </dsp:txBody>
      <dsp:txXfrm rot="-5400000">
        <a:off x="6311756" y="3774683"/>
        <a:ext cx="10871489" cy="6177673"/>
      </dsp:txXfrm>
    </dsp:sp>
    <dsp:sp modelId="{6EF31F80-A78B-4315-9ECE-DE00838146B7}">
      <dsp:nvSpPr>
        <dsp:cNvPr id="0" name=""/>
        <dsp:cNvSpPr/>
      </dsp:nvSpPr>
      <dsp:spPr>
        <a:xfrm>
          <a:off x="8557" y="2145416"/>
          <a:ext cx="6303198" cy="94362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rtl="1">
            <a:lnSpc>
              <a:spcPct val="90000"/>
            </a:lnSpc>
            <a:spcBef>
              <a:spcPct val="0"/>
            </a:spcBef>
            <a:spcAft>
              <a:spcPct val="35000"/>
            </a:spcAft>
          </a:pPr>
          <a:r>
            <a:rPr lang="ar-SA" sz="4000" b="1" u="sng" kern="1200" dirty="0" smtClean="0"/>
            <a:t>الطبيعة الجغرافية</a:t>
          </a:r>
          <a:r>
            <a:rPr lang="ar-SA" sz="4000" b="1" kern="1200" dirty="0" smtClean="0"/>
            <a:t> وتأثيرها على شخصية الإنسان العماني ونشاطه عبر التاريخ، </a:t>
          </a:r>
          <a:r>
            <a:rPr lang="ar-SA" sz="4000" b="1" u="sng" kern="1200" dirty="0" smtClean="0"/>
            <a:t>والدين الإسلامي</a:t>
          </a:r>
          <a:r>
            <a:rPr lang="ar-SA" sz="4000" b="1" kern="1200" dirty="0" smtClean="0"/>
            <a:t> بوصفه عقيدة وشريعة، ونظاما حياتيا متكاملا، و</a:t>
          </a:r>
          <a:r>
            <a:rPr lang="ar-SA" sz="4000" b="1" u="sng" kern="1200" dirty="0" smtClean="0"/>
            <a:t>انتماء</a:t>
          </a:r>
          <a:r>
            <a:rPr lang="ar-SA" sz="4000" b="1" kern="1200" dirty="0" smtClean="0"/>
            <a:t> </a:t>
          </a:r>
          <a:r>
            <a:rPr lang="ar-SA" sz="4000" b="1" u="sng" kern="1200" dirty="0" smtClean="0"/>
            <a:t>السلطنة للأمة العربية</a:t>
          </a:r>
          <a:r>
            <a:rPr lang="ar-SA" sz="4000" b="1" kern="1200" dirty="0" smtClean="0"/>
            <a:t> تاريخا ولغة، وموقعا جغرافيا، </a:t>
          </a:r>
          <a:r>
            <a:rPr lang="ar-SA" sz="4000" b="1" u="sng" kern="1200" dirty="0" smtClean="0"/>
            <a:t>وروابطه</a:t>
          </a:r>
          <a:r>
            <a:rPr lang="ar-SA" sz="4000" b="1" kern="1200" dirty="0" smtClean="0"/>
            <a:t>ا </a:t>
          </a:r>
          <a:r>
            <a:rPr lang="ar-SA" sz="4000" b="1" u="sng" kern="1200" dirty="0" smtClean="0"/>
            <a:t>بدول الخليج العربي</a:t>
          </a:r>
          <a:r>
            <a:rPr lang="ar-SA" sz="4000" b="1" kern="1200" dirty="0" smtClean="0"/>
            <a:t>، وكذلك التواصل والتفاعل الحضاري بين السلطنة وغيرها من </a:t>
          </a:r>
          <a:r>
            <a:rPr lang="ar-SA" sz="4000" b="1" u="sng" kern="1200" dirty="0" smtClean="0"/>
            <a:t>الأمم</a:t>
          </a:r>
          <a:r>
            <a:rPr lang="ar-SA" sz="4000" b="1" kern="1200" dirty="0" smtClean="0"/>
            <a:t> الأخرى قديما وحديثا. </a:t>
          </a:r>
          <a:endParaRPr lang="en-US" sz="4000" kern="1200" dirty="0"/>
        </a:p>
      </dsp:txBody>
      <dsp:txXfrm>
        <a:off x="316254" y="2453113"/>
        <a:ext cx="5687804" cy="882081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4665C4-521E-46DC-853F-508465016862}">
      <dsp:nvSpPr>
        <dsp:cNvPr id="0" name=""/>
        <dsp:cNvSpPr/>
      </dsp:nvSpPr>
      <dsp:spPr>
        <a:xfrm>
          <a:off x="7010400" y="7099"/>
          <a:ext cx="10515600" cy="6024562"/>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20A8B9-DD64-4283-B029-9DDF858DE8E6}">
      <dsp:nvSpPr>
        <dsp:cNvPr id="0" name=""/>
        <dsp:cNvSpPr/>
      </dsp:nvSpPr>
      <dsp:spPr>
        <a:xfrm>
          <a:off x="0" y="7099"/>
          <a:ext cx="7010400" cy="602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lvl="0" algn="ctr" defTabSz="2133600" rtl="1">
            <a:lnSpc>
              <a:spcPct val="90000"/>
            </a:lnSpc>
            <a:spcBef>
              <a:spcPct val="0"/>
            </a:spcBef>
            <a:spcAft>
              <a:spcPct val="35000"/>
            </a:spcAft>
          </a:pPr>
          <a:r>
            <a:rPr lang="ar-SA" sz="4800" b="1" u="sng" kern="1200" dirty="0" smtClean="0">
              <a:solidFill>
                <a:schemeClr val="bg1"/>
              </a:solidFill>
            </a:rPr>
            <a:t>ويشير النظام الأساسي للدولة بالمادة ( 12 )</a:t>
          </a:r>
          <a:endParaRPr lang="en-US" sz="4800" kern="1200" dirty="0">
            <a:solidFill>
              <a:schemeClr val="bg1"/>
            </a:solidFill>
          </a:endParaRPr>
        </a:p>
      </dsp:txBody>
      <dsp:txXfrm>
        <a:off x="294095" y="301194"/>
        <a:ext cx="6422210" cy="5436372"/>
      </dsp:txXfrm>
    </dsp:sp>
    <dsp:sp modelId="{FD902356-F22C-4759-A4DB-05A0CD268A5A}">
      <dsp:nvSpPr>
        <dsp:cNvPr id="0" name=""/>
        <dsp:cNvSpPr/>
      </dsp:nvSpPr>
      <dsp:spPr>
        <a:xfrm>
          <a:off x="10560804" y="7006828"/>
          <a:ext cx="6962477" cy="6024562"/>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E8C416-DB25-4B52-B2D7-FD1A8D731F95}">
      <dsp:nvSpPr>
        <dsp:cNvPr id="0" name=""/>
        <dsp:cNvSpPr/>
      </dsp:nvSpPr>
      <dsp:spPr>
        <a:xfrm>
          <a:off x="2718" y="6634118"/>
          <a:ext cx="10558086" cy="67699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rtl="1">
            <a:lnSpc>
              <a:spcPct val="90000"/>
            </a:lnSpc>
            <a:spcBef>
              <a:spcPct val="0"/>
            </a:spcBef>
            <a:spcAft>
              <a:spcPct val="35000"/>
            </a:spcAft>
          </a:pPr>
          <a:r>
            <a:rPr lang="ar-SA" sz="5400" b="1" u="sng" kern="1200" dirty="0" smtClean="0">
              <a:solidFill>
                <a:schemeClr val="bg1"/>
              </a:solidFill>
            </a:rPr>
            <a:t>المبادئ الاجتماعية</a:t>
          </a:r>
          <a:r>
            <a:rPr lang="ar-SA" sz="5400" b="1" kern="1200" dirty="0" smtClean="0">
              <a:solidFill>
                <a:schemeClr val="bg1"/>
              </a:solidFill>
            </a:rPr>
            <a:t>: أن العدل والمساواة وتكافؤ الفرص بين العمانيين دعامات للمجتمع تكفلها الدولة، ويشير كذلك إلى أن التعاضد والتراحم صلة وثقى بين المواطنين، وتعزيز الوحدة الوطنية واجب. وتمنع الدولة كل ما يؤدي للفرقة أو الفتنة أو المساس بالوحدة الوطنية</a:t>
          </a:r>
          <a:endParaRPr lang="en-US" sz="5400" kern="1200" dirty="0">
            <a:solidFill>
              <a:schemeClr val="bg1"/>
            </a:solidFill>
          </a:endParaRPr>
        </a:p>
      </dsp:txBody>
      <dsp:txXfrm>
        <a:off x="333201" y="6964601"/>
        <a:ext cx="9897120" cy="610901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369EED-F045-4677-942A-796934987FA3}">
      <dsp:nvSpPr>
        <dsp:cNvPr id="0" name=""/>
        <dsp:cNvSpPr/>
      </dsp:nvSpPr>
      <dsp:spPr>
        <a:xfrm>
          <a:off x="-409577" y="0"/>
          <a:ext cx="11430000" cy="114300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B2DB9C-915A-4350-A6F5-3709603F367D}">
      <dsp:nvSpPr>
        <dsp:cNvPr id="0" name=""/>
        <dsp:cNvSpPr/>
      </dsp:nvSpPr>
      <dsp:spPr>
        <a:xfrm>
          <a:off x="834646" y="1147535"/>
          <a:ext cx="16371051" cy="201579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rtl="1">
            <a:lnSpc>
              <a:spcPct val="90000"/>
            </a:lnSpc>
            <a:spcBef>
              <a:spcPct val="0"/>
            </a:spcBef>
            <a:spcAft>
              <a:spcPct val="35000"/>
            </a:spcAft>
          </a:pPr>
          <a:r>
            <a:rPr lang="ar-SA" sz="4800" b="1" kern="1200" dirty="0" smtClean="0"/>
            <a:t>تعرف </a:t>
          </a:r>
          <a:r>
            <a:rPr lang="ar-SA" sz="4800" b="1" u="sng" kern="1200" dirty="0" smtClean="0"/>
            <a:t>الإستراتيجية الوطنية لمجتمع عمان الرقمي</a:t>
          </a:r>
          <a:r>
            <a:rPr lang="ar-SA" sz="4800" b="1" kern="1200" dirty="0" smtClean="0"/>
            <a:t> بأنها: </a:t>
          </a:r>
          <a:r>
            <a:rPr lang="ar-SA" sz="4800" b="0" kern="1200" dirty="0" smtClean="0"/>
            <a:t>رؤية السلطنة لتبنى الحكومة الإلكترونية، والانتقال إلى المجتمع المبني على المعرفة من خلال وضع سياسة وطنية للمعلومات</a:t>
          </a:r>
          <a:endParaRPr lang="en-US" sz="4800" b="0" kern="1200" dirty="0"/>
        </a:p>
      </dsp:txBody>
      <dsp:txXfrm>
        <a:off x="933049" y="1245938"/>
        <a:ext cx="16174245" cy="1818989"/>
      </dsp:txXfrm>
    </dsp:sp>
    <dsp:sp modelId="{D9415CC4-69CF-4A73-BA16-AD92092EE210}">
      <dsp:nvSpPr>
        <dsp:cNvPr id="0" name=""/>
        <dsp:cNvSpPr/>
      </dsp:nvSpPr>
      <dsp:spPr>
        <a:xfrm>
          <a:off x="409567" y="3333666"/>
          <a:ext cx="17221209" cy="6778463"/>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t" anchorCtr="0">
          <a:noAutofit/>
        </a:bodyPr>
        <a:lstStyle/>
        <a:p>
          <a:pPr lvl="0" algn="r" defTabSz="2133600" rtl="1">
            <a:lnSpc>
              <a:spcPct val="90000"/>
            </a:lnSpc>
            <a:spcBef>
              <a:spcPct val="0"/>
            </a:spcBef>
            <a:spcAft>
              <a:spcPct val="35000"/>
            </a:spcAft>
          </a:pPr>
          <a:r>
            <a:rPr lang="ar-SA" sz="4800" b="1" u="sng" kern="1200" dirty="0" smtClean="0"/>
            <a:t>ومن أجل تحقيق هذه الرؤية اتخذت السلطنة عدة خطوات في هذا المجال أهمها ما يلي</a:t>
          </a:r>
          <a:r>
            <a:rPr lang="ar-SA" sz="4800" b="1" u="sng" kern="1200" baseline="30000" dirty="0" smtClean="0"/>
            <a:t>:</a:t>
          </a:r>
          <a:endParaRPr lang="en-US" sz="4800" kern="1200" dirty="0"/>
        </a:p>
        <a:p>
          <a:pPr marL="285750" lvl="1" indent="-285750" algn="r" defTabSz="1778000" rtl="1">
            <a:lnSpc>
              <a:spcPct val="90000"/>
            </a:lnSpc>
            <a:spcBef>
              <a:spcPct val="0"/>
            </a:spcBef>
            <a:spcAft>
              <a:spcPct val="15000"/>
            </a:spcAft>
            <a:buChar char="••"/>
          </a:pPr>
          <a:r>
            <a:rPr lang="ar-SA" sz="4000" b="1" kern="1200" dirty="0" smtClean="0"/>
            <a:t>تبني رؤية الحكومة بهدف إحداث نقلة نوعية في السلطنة بحيث يكون لديها </a:t>
          </a:r>
          <a:r>
            <a:rPr lang="ar-SA" sz="4000" b="1" u="sng" kern="1200" dirty="0" smtClean="0"/>
            <a:t>الاقتصاد القائم على المعرفة</a:t>
          </a:r>
          <a:endParaRPr lang="en-US" sz="4000" kern="1200" dirty="0"/>
        </a:p>
        <a:p>
          <a:pPr marL="285750" lvl="1" indent="-285750" algn="r" defTabSz="1778000" rtl="1">
            <a:lnSpc>
              <a:spcPct val="90000"/>
            </a:lnSpc>
            <a:spcBef>
              <a:spcPct val="0"/>
            </a:spcBef>
            <a:spcAft>
              <a:spcPct val="15000"/>
            </a:spcAft>
            <a:buChar char="••"/>
          </a:pPr>
          <a:r>
            <a:rPr lang="ar-SA" sz="4000" b="1" kern="1200" dirty="0" smtClean="0"/>
            <a:t>تشكيل اللجنة الوطنية لتقنية المعلومات، وتحديد مهامها بموجب قرار مجلس الوزراء الصادر في 26 مايو 1998 م.</a:t>
          </a:r>
          <a:endParaRPr lang="en-US" sz="4000" kern="1200" dirty="0"/>
        </a:p>
        <a:p>
          <a:pPr marL="285750" lvl="1" indent="-285750" algn="r" defTabSz="1778000" rtl="1">
            <a:lnSpc>
              <a:spcPct val="90000"/>
            </a:lnSpc>
            <a:spcBef>
              <a:spcPct val="0"/>
            </a:spcBef>
            <a:spcAft>
              <a:spcPct val="15000"/>
            </a:spcAft>
            <a:buChar char="••"/>
          </a:pPr>
          <a:r>
            <a:rPr lang="ar-SA" sz="4000" b="1" kern="1200" dirty="0" smtClean="0"/>
            <a:t>إنشاء </a:t>
          </a:r>
          <a:r>
            <a:rPr lang="ar-SA" sz="4000" b="1" u="sng" kern="1200" dirty="0" smtClean="0"/>
            <a:t>هيئة تقنية المعلومات </a:t>
          </a:r>
          <a:r>
            <a:rPr lang="ar-SA" sz="4000" b="1" kern="1200" dirty="0" smtClean="0"/>
            <a:t>بصدور المرسوم السلطاني رقم 52 / 2006</a:t>
          </a:r>
          <a:r>
            <a:rPr lang="ar-SA" sz="4000" b="1" kern="1200" baseline="30000" dirty="0" smtClean="0"/>
            <a:t> </a:t>
          </a:r>
          <a:r>
            <a:rPr lang="ar-SA" sz="4000" b="1" kern="1200" dirty="0" smtClean="0"/>
            <a:t> لتكون مسئولة عن تنفيذ الإستراتيجية وتوفير خدمات الحكومة الإلكترونية لكافة القطاعات بالسلطنة بدءا بالمواطنين</a:t>
          </a:r>
          <a:r>
            <a:rPr lang="ar-SA" sz="2000" b="1" kern="1200" dirty="0" smtClean="0"/>
            <a:t>.</a:t>
          </a:r>
          <a:endParaRPr lang="en-US" sz="2000" kern="1200" dirty="0"/>
        </a:p>
      </dsp:txBody>
      <dsp:txXfrm>
        <a:off x="740464" y="3664563"/>
        <a:ext cx="16559415" cy="611666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B72E13-9292-45E8-B378-0828073F2921}">
      <dsp:nvSpPr>
        <dsp:cNvPr id="0" name=""/>
        <dsp:cNvSpPr/>
      </dsp:nvSpPr>
      <dsp:spPr>
        <a:xfrm>
          <a:off x="1240155" y="0"/>
          <a:ext cx="12649200" cy="126492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0C7A0C-75C8-4B34-878A-8F8896A9C301}">
      <dsp:nvSpPr>
        <dsp:cNvPr id="0" name=""/>
        <dsp:cNvSpPr/>
      </dsp:nvSpPr>
      <dsp:spPr>
        <a:xfrm>
          <a:off x="6913245" y="1268656"/>
          <a:ext cx="9524999" cy="931143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rtl="1">
            <a:lnSpc>
              <a:spcPct val="90000"/>
            </a:lnSpc>
            <a:spcBef>
              <a:spcPct val="0"/>
            </a:spcBef>
            <a:spcAft>
              <a:spcPct val="35000"/>
            </a:spcAft>
          </a:pPr>
          <a:r>
            <a:rPr lang="ar-SA" sz="4800" b="1" kern="1200" dirty="0" smtClean="0"/>
            <a:t>وفي هذا المجال قامت </a:t>
          </a:r>
          <a:endParaRPr lang="ar-OM" sz="4800" b="1" kern="1200" dirty="0" smtClean="0"/>
        </a:p>
        <a:p>
          <a:pPr lvl="0" algn="ctr" defTabSz="2133600" rtl="1">
            <a:lnSpc>
              <a:spcPct val="90000"/>
            </a:lnSpc>
            <a:spcBef>
              <a:spcPct val="0"/>
            </a:spcBef>
            <a:spcAft>
              <a:spcPct val="35000"/>
            </a:spcAft>
          </a:pPr>
          <a:r>
            <a:rPr lang="ar-SA" sz="4800" b="1" u="sng" kern="1200" dirty="0" smtClean="0"/>
            <a:t>وزارة التربية والتعليم</a:t>
          </a:r>
          <a:endParaRPr lang="ar-OM" sz="4800" b="1" u="sng" kern="1200" dirty="0" smtClean="0"/>
        </a:p>
        <a:p>
          <a:pPr lvl="0" algn="ctr" defTabSz="2133600" rtl="1">
            <a:lnSpc>
              <a:spcPct val="90000"/>
            </a:lnSpc>
            <a:spcBef>
              <a:spcPct val="0"/>
            </a:spcBef>
            <a:spcAft>
              <a:spcPct val="35000"/>
            </a:spcAft>
          </a:pPr>
          <a:r>
            <a:rPr lang="ar-SA" sz="4800" b="1" kern="1200" dirty="0" smtClean="0"/>
            <a:t> عام 2006 / 2007 م، بتوقيع اتفاقية لتطبيق مشروع البوابة الالكترونية بدوائر الوزارة والمناطق التعليمية، والمدارس وذلك مع شركة صخر لتقنيات الحاسب الآلي وتعد البوابة التعليمية ملتقى يربط عناصر العملية التعليمية </a:t>
          </a:r>
          <a:endParaRPr lang="ar-OM" sz="4800" b="1" kern="1200" dirty="0" smtClean="0"/>
        </a:p>
        <a:p>
          <a:pPr lvl="0" algn="ctr" defTabSz="2133600" rtl="1">
            <a:lnSpc>
              <a:spcPct val="90000"/>
            </a:lnSpc>
            <a:spcBef>
              <a:spcPct val="0"/>
            </a:spcBef>
            <a:spcAft>
              <a:spcPct val="35000"/>
            </a:spcAft>
          </a:pPr>
          <a:r>
            <a:rPr lang="ar-SA" sz="4800" b="1" kern="1200" dirty="0" smtClean="0"/>
            <a:t>( الطالب، المعلم، ولي الأمر، ، الوزارة ) </a:t>
          </a:r>
          <a:endParaRPr lang="en-US" sz="4800" kern="1200" dirty="0"/>
        </a:p>
      </dsp:txBody>
      <dsp:txXfrm>
        <a:off x="7367792" y="1723203"/>
        <a:ext cx="8615905" cy="840233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409D3C-42EB-4769-832E-6F69F9BEBFEA}">
      <dsp:nvSpPr>
        <dsp:cNvPr id="0" name=""/>
        <dsp:cNvSpPr/>
      </dsp:nvSpPr>
      <dsp:spPr>
        <a:xfrm>
          <a:off x="0" y="314589"/>
          <a:ext cx="17221200" cy="541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1460" tIns="251460" rIns="251460" bIns="251460" numCol="1" spcCol="1270" anchor="ctr" anchorCtr="0">
          <a:noAutofit/>
        </a:bodyPr>
        <a:lstStyle/>
        <a:p>
          <a:pPr lvl="0" algn="ctr" defTabSz="2933700" rtl="1">
            <a:lnSpc>
              <a:spcPct val="90000"/>
            </a:lnSpc>
            <a:spcBef>
              <a:spcPct val="0"/>
            </a:spcBef>
            <a:spcAft>
              <a:spcPct val="35000"/>
            </a:spcAft>
          </a:pPr>
          <a:r>
            <a:rPr lang="ar-SA" sz="6600" b="1" u="sng" kern="1200" dirty="0" smtClean="0">
              <a:solidFill>
                <a:schemeClr val="bg1"/>
              </a:solidFill>
            </a:rPr>
            <a:t>وتتكون البوابة التعليمية من أربعة أنظمة رئيسية داعمة، وهي على النحو التالي:</a:t>
          </a:r>
          <a:endParaRPr lang="en-US" sz="6600" kern="1200" dirty="0">
            <a:solidFill>
              <a:schemeClr val="bg1"/>
            </a:solidFill>
          </a:endParaRPr>
        </a:p>
      </dsp:txBody>
      <dsp:txXfrm>
        <a:off x="264098" y="578687"/>
        <a:ext cx="16693004" cy="4881884"/>
      </dsp:txXfrm>
    </dsp:sp>
    <dsp:sp modelId="{7AEED76B-64EF-4FD7-A801-B1C0B9A1CDB2}">
      <dsp:nvSpPr>
        <dsp:cNvPr id="0" name=""/>
        <dsp:cNvSpPr/>
      </dsp:nvSpPr>
      <dsp:spPr>
        <a:xfrm>
          <a:off x="0" y="5724669"/>
          <a:ext cx="1722120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6773" tIns="35560" rIns="199136" bIns="35560" numCol="1" spcCol="1270" anchor="t" anchorCtr="0">
          <a:noAutofit/>
        </a:bodyPr>
        <a:lstStyle/>
        <a:p>
          <a:pPr marL="285750" lvl="1" indent="-285750" algn="ctr" defTabSz="1244600" rtl="1">
            <a:lnSpc>
              <a:spcPct val="90000"/>
            </a:lnSpc>
            <a:spcBef>
              <a:spcPct val="0"/>
            </a:spcBef>
            <a:spcAft>
              <a:spcPct val="20000"/>
            </a:spcAft>
            <a:buChar char="••"/>
          </a:pPr>
          <a:r>
            <a:rPr lang="ar-SA" sz="2800" b="1" kern="1200" dirty="0" smtClean="0"/>
            <a:t>نظام الإدارة الالكترونية </a:t>
          </a:r>
          <a:r>
            <a:rPr lang="en-US" sz="2800" b="1" kern="1200" dirty="0" smtClean="0"/>
            <a:t>( School Management System )</a:t>
          </a:r>
          <a:r>
            <a:rPr lang="ar-SA" sz="2800" b="1" kern="1200" dirty="0" smtClean="0"/>
            <a:t>:</a:t>
          </a:r>
          <a:endParaRPr lang="en-US" sz="2800" kern="1200" dirty="0"/>
        </a:p>
      </dsp:txBody>
      <dsp:txXfrm>
        <a:off x="0" y="5724669"/>
        <a:ext cx="17221200" cy="1059840"/>
      </dsp:txXfrm>
    </dsp:sp>
    <dsp:sp modelId="{6F76AE1D-DAD0-4341-BCEB-FB68C3017423}">
      <dsp:nvSpPr>
        <dsp:cNvPr id="0" name=""/>
        <dsp:cNvSpPr/>
      </dsp:nvSpPr>
      <dsp:spPr>
        <a:xfrm>
          <a:off x="0" y="6784509"/>
          <a:ext cx="17221200" cy="61597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lvl="0" algn="r" defTabSz="2844800" rtl="1">
            <a:lnSpc>
              <a:spcPct val="90000"/>
            </a:lnSpc>
            <a:spcBef>
              <a:spcPct val="0"/>
            </a:spcBef>
            <a:spcAft>
              <a:spcPct val="35000"/>
            </a:spcAft>
          </a:pPr>
          <a:r>
            <a:rPr lang="ar-SA" sz="6400" b="1" u="sng" kern="1200" dirty="0" smtClean="0">
              <a:solidFill>
                <a:schemeClr val="bg1"/>
              </a:solidFill>
            </a:rPr>
            <a:t>يقوم بتحول كافة الأعمال الإدارية من الطريقة التقليدية إلى الالكترونية</a:t>
          </a:r>
          <a:r>
            <a:rPr lang="ar-SA" sz="6400" b="1" kern="1200" dirty="0" smtClean="0">
              <a:solidFill>
                <a:schemeClr val="bg1"/>
              </a:solidFill>
            </a:rPr>
            <a:t>، بحيث سيحقق ميكنة </a:t>
          </a:r>
          <a:r>
            <a:rPr lang="ar-SA" sz="6400" b="1" u="sng" kern="1200" dirty="0" smtClean="0">
              <a:solidFill>
                <a:schemeClr val="bg1"/>
              </a:solidFill>
            </a:rPr>
            <a:t>الأعمال الإدارية، والمالية</a:t>
          </a:r>
          <a:r>
            <a:rPr lang="ar-SA" sz="6400" b="1" kern="1200" dirty="0" smtClean="0">
              <a:solidFill>
                <a:schemeClr val="bg1"/>
              </a:solidFill>
            </a:rPr>
            <a:t> بديوان عام الوزارة، والمناطق التعليمية، والمدرسة وينتج عن بيانات كاملة، ودقيقة عن الموظفين، والمعلمين، والطلاب، ويقدم خدمات الكترونية للموظف والطالب وولي الأمر.</a:t>
          </a:r>
          <a:endParaRPr lang="en-US" sz="6400" kern="1200" dirty="0">
            <a:solidFill>
              <a:schemeClr val="bg1"/>
            </a:solidFill>
          </a:endParaRPr>
        </a:p>
      </dsp:txBody>
      <dsp:txXfrm>
        <a:off x="300692" y="7085201"/>
        <a:ext cx="16619816" cy="555831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2F0AB-B8DE-4C43-A49B-659EC361D40D}">
      <dsp:nvSpPr>
        <dsp:cNvPr id="0" name=""/>
        <dsp:cNvSpPr/>
      </dsp:nvSpPr>
      <dsp:spPr>
        <a:xfrm rot="5400000">
          <a:off x="8206012" y="-1846675"/>
          <a:ext cx="7607118" cy="1130312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87630" rIns="175260" bIns="87630" numCol="1" spcCol="1270" anchor="ctr" anchorCtr="0">
          <a:noAutofit/>
        </a:bodyPr>
        <a:lstStyle/>
        <a:p>
          <a:pPr marL="285750" lvl="1" indent="-285750" algn="r" defTabSz="2044700" rtl="1">
            <a:lnSpc>
              <a:spcPct val="90000"/>
            </a:lnSpc>
            <a:spcBef>
              <a:spcPct val="0"/>
            </a:spcBef>
            <a:spcAft>
              <a:spcPct val="15000"/>
            </a:spcAft>
            <a:buChar char="••"/>
          </a:pPr>
          <a:r>
            <a:rPr lang="ar-SA" sz="4600" b="1" kern="1200" dirty="0" smtClean="0"/>
            <a:t>يهتم بتطوير نظام الكتروني يتيح </a:t>
          </a:r>
          <a:r>
            <a:rPr lang="ar-SA" sz="4600" b="1" u="sng" kern="1200" dirty="0" smtClean="0"/>
            <a:t>نشر وتشغيل النصوص الرقمية والكتب الالكترونية المؤثرات المرئية، والصوتية التعليمية، </a:t>
          </a:r>
          <a:r>
            <a:rPr lang="ar-SA" sz="4600" b="1" kern="1200" dirty="0" smtClean="0"/>
            <a:t>وغيرها من المواد التعليمية، كما يقدم للمعلم الأدوات الضرورية لتحضير </a:t>
          </a:r>
          <a:r>
            <a:rPr lang="ar-SA" sz="4600" b="1" u="sng" kern="1200" dirty="0" smtClean="0"/>
            <a:t>درس الكتروني متكامل</a:t>
          </a:r>
          <a:r>
            <a:rPr lang="ar-SA" sz="4600" b="1" kern="1200" dirty="0" smtClean="0"/>
            <a:t>، </a:t>
          </a:r>
          <a:r>
            <a:rPr lang="ar-SA" sz="4600" b="1" u="sng" kern="1200" dirty="0" smtClean="0"/>
            <a:t>ونظام اختبارات الكتروني</a:t>
          </a:r>
          <a:r>
            <a:rPr lang="ar-SA" sz="4600" b="1" kern="1200" dirty="0" smtClean="0"/>
            <a:t> يتيح لجميع المعلمين تبادل الدروس والاختبارات والواجبات، كما يمكن الطالب من الاطلاع على المنهج الدراسي والدروس، والواجبات التي يقدمها المعلم له ليحقق بذلك مبادئ التعلم الفردي، والذاتي، والجماعي، كما يحوي مكتبة للأنشطة ومكتبة للاختبارات.</a:t>
          </a:r>
          <a:endParaRPr lang="en-US" sz="4600" kern="1200" dirty="0"/>
        </a:p>
      </dsp:txBody>
      <dsp:txXfrm rot="-5400000">
        <a:off x="6358008" y="372678"/>
        <a:ext cx="10931778" cy="6864420"/>
      </dsp:txXfrm>
    </dsp:sp>
    <dsp:sp modelId="{D40461A7-27FC-4819-B17F-CD32E9C65831}">
      <dsp:nvSpPr>
        <dsp:cNvPr id="0" name=""/>
        <dsp:cNvSpPr/>
      </dsp:nvSpPr>
      <dsp:spPr>
        <a:xfrm>
          <a:off x="0" y="1187447"/>
          <a:ext cx="6358008" cy="5234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rtl="1">
            <a:lnSpc>
              <a:spcPct val="90000"/>
            </a:lnSpc>
            <a:spcBef>
              <a:spcPct val="0"/>
            </a:spcBef>
            <a:spcAft>
              <a:spcPct val="35000"/>
            </a:spcAft>
          </a:pPr>
          <a:r>
            <a:rPr lang="ar-SA" sz="6500" b="1" kern="1200" dirty="0" smtClean="0"/>
            <a:t>نظام التعليم الالكتروني المساعد </a:t>
          </a:r>
          <a:r>
            <a:rPr lang="en-US" sz="6500" b="1" kern="1200" dirty="0" smtClean="0"/>
            <a:t>( School Management Learning )</a:t>
          </a:r>
          <a:r>
            <a:rPr lang="ar-SA" sz="6500" b="1" kern="1200" dirty="0" smtClean="0"/>
            <a:t>:</a:t>
          </a:r>
          <a:endParaRPr lang="en-US" sz="6500" kern="1200" dirty="0"/>
        </a:p>
      </dsp:txBody>
      <dsp:txXfrm>
        <a:off x="255546" y="1442993"/>
        <a:ext cx="5846916" cy="4723788"/>
      </dsp:txXfrm>
    </dsp:sp>
    <dsp:sp modelId="{DD05881B-8F5E-4D29-854E-3DAF0DC3FE7D}">
      <dsp:nvSpPr>
        <dsp:cNvPr id="0" name=""/>
        <dsp:cNvSpPr/>
      </dsp:nvSpPr>
      <dsp:spPr>
        <a:xfrm rot="5400000">
          <a:off x="9927359" y="4830543"/>
          <a:ext cx="4187904" cy="1131417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87630" rIns="175260" bIns="87630" numCol="1" spcCol="1270" anchor="ctr" anchorCtr="0">
          <a:noAutofit/>
        </a:bodyPr>
        <a:lstStyle/>
        <a:p>
          <a:pPr marL="285750" lvl="1" indent="-285750" algn="r" defTabSz="2044700" rtl="1">
            <a:lnSpc>
              <a:spcPct val="90000"/>
            </a:lnSpc>
            <a:spcBef>
              <a:spcPct val="0"/>
            </a:spcBef>
            <a:spcAft>
              <a:spcPct val="15000"/>
            </a:spcAft>
            <a:buChar char="••"/>
          </a:pPr>
          <a:r>
            <a:rPr lang="ar-SA" sz="4600" b="1" kern="1200" smtClean="0"/>
            <a:t>ومهمته تطوير نظام متكامل </a:t>
          </a:r>
          <a:r>
            <a:rPr lang="ar-SA" sz="4600" b="1" u="sng" kern="1200" smtClean="0"/>
            <a:t>لإدارة وأرشفة الوثائق الكترونيا في دوائر الوزارة المختلفة و</a:t>
          </a:r>
          <a:r>
            <a:rPr lang="ar-SA" sz="4600" b="1" kern="1200" smtClean="0"/>
            <a:t>المناطق التعليمية، والمدرسة ويتيح النظام بحث واسترجاع الوثائق بكافة مرفقاتها، وتحديد المستخدمين المصرح لهم بالإطلاع على الوثيقة. </a:t>
          </a:r>
          <a:endParaRPr lang="en-US" sz="4600" kern="1200"/>
        </a:p>
      </dsp:txBody>
      <dsp:txXfrm rot="-5400000">
        <a:off x="6364224" y="8598116"/>
        <a:ext cx="11109739" cy="3779030"/>
      </dsp:txXfrm>
    </dsp:sp>
    <dsp:sp modelId="{52CD8B29-FD1D-4091-8F1B-80405BB10F91}">
      <dsp:nvSpPr>
        <dsp:cNvPr id="0" name=""/>
        <dsp:cNvSpPr/>
      </dsp:nvSpPr>
      <dsp:spPr>
        <a:xfrm>
          <a:off x="0" y="7870191"/>
          <a:ext cx="6364224" cy="5234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rtl="1">
            <a:lnSpc>
              <a:spcPct val="90000"/>
            </a:lnSpc>
            <a:spcBef>
              <a:spcPct val="0"/>
            </a:spcBef>
            <a:spcAft>
              <a:spcPct val="35000"/>
            </a:spcAft>
          </a:pPr>
          <a:r>
            <a:rPr lang="ar-SA" sz="6500" b="1" kern="1200" smtClean="0"/>
            <a:t>نظام إدارة الوثائق </a:t>
          </a:r>
          <a:r>
            <a:rPr lang="en-US" sz="6500" b="1" kern="1200" smtClean="0"/>
            <a:t>( Documents Management System )</a:t>
          </a:r>
          <a:r>
            <a:rPr lang="ar-SA" sz="6500" b="1" kern="1200" smtClean="0"/>
            <a:t>:</a:t>
          </a:r>
          <a:endParaRPr lang="en-US" sz="6500" kern="1200"/>
        </a:p>
      </dsp:txBody>
      <dsp:txXfrm>
        <a:off x="255546" y="8125737"/>
        <a:ext cx="5853132" cy="472378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052EDB-AC19-4231-850B-5BBC604E6848}">
      <dsp:nvSpPr>
        <dsp:cNvPr id="0" name=""/>
        <dsp:cNvSpPr/>
      </dsp:nvSpPr>
      <dsp:spPr>
        <a:xfrm>
          <a:off x="4214389" y="1671"/>
          <a:ext cx="9822387" cy="5100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1955800" rtl="1">
            <a:lnSpc>
              <a:spcPct val="90000"/>
            </a:lnSpc>
            <a:spcBef>
              <a:spcPct val="0"/>
            </a:spcBef>
            <a:spcAft>
              <a:spcPct val="35000"/>
            </a:spcAft>
          </a:pPr>
          <a:r>
            <a:rPr lang="ar-OM" sz="4400" b="1" kern="1200" dirty="0" smtClean="0">
              <a:solidFill>
                <a:schemeClr val="bg1"/>
              </a:solidFill>
            </a:rPr>
            <a:t>جميع تلك العوامل في ماضيها وحاضرتها وتطلعاتها المستقبلية انعكست وشكلت مايسمى بالسياسة التعليمة بسلطنة عمان </a:t>
          </a:r>
          <a:endParaRPr lang="en-US" sz="4400" kern="1200" dirty="0">
            <a:solidFill>
              <a:schemeClr val="bg1"/>
            </a:solidFill>
          </a:endParaRPr>
        </a:p>
      </dsp:txBody>
      <dsp:txXfrm>
        <a:off x="5652844" y="748598"/>
        <a:ext cx="6945477" cy="3606485"/>
      </dsp:txXfrm>
    </dsp:sp>
    <dsp:sp modelId="{FE96A87B-4C50-4305-A1FC-3D111766109D}">
      <dsp:nvSpPr>
        <dsp:cNvPr id="0" name=""/>
        <dsp:cNvSpPr/>
      </dsp:nvSpPr>
      <dsp:spPr>
        <a:xfrm rot="3600000">
          <a:off x="10488593" y="5017218"/>
          <a:ext cx="1114581" cy="17213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444750">
            <a:lnSpc>
              <a:spcPct val="90000"/>
            </a:lnSpc>
            <a:spcBef>
              <a:spcPct val="0"/>
            </a:spcBef>
            <a:spcAft>
              <a:spcPct val="35000"/>
            </a:spcAft>
          </a:pPr>
          <a:endParaRPr lang="en-US" sz="5500" kern="1200"/>
        </a:p>
      </dsp:txBody>
      <dsp:txXfrm>
        <a:off x="10572187" y="5216703"/>
        <a:ext cx="780207" cy="1032818"/>
      </dsp:txXfrm>
    </dsp:sp>
    <dsp:sp modelId="{8077CAFF-2F8E-491F-9821-E8FA903BBD6B}">
      <dsp:nvSpPr>
        <dsp:cNvPr id="0" name=""/>
        <dsp:cNvSpPr/>
      </dsp:nvSpPr>
      <dsp:spPr>
        <a:xfrm>
          <a:off x="9280540" y="6632788"/>
          <a:ext cx="7347039" cy="5100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rtl="1">
            <a:lnSpc>
              <a:spcPct val="90000"/>
            </a:lnSpc>
            <a:spcBef>
              <a:spcPct val="0"/>
            </a:spcBef>
            <a:spcAft>
              <a:spcPct val="35000"/>
            </a:spcAft>
          </a:pPr>
          <a:r>
            <a:rPr lang="ar-OM" sz="4000" b="1" kern="1200" dirty="0" smtClean="0">
              <a:solidFill>
                <a:schemeClr val="bg1"/>
              </a:solidFill>
            </a:rPr>
            <a:t>ومن هذا المنطلق نجد ان تلك الاصول ماهي الا مرتكزات واسس تقوم عليها جميع الممارسات التعليمية التعلمية في المنظومة التربوية </a:t>
          </a:r>
          <a:endParaRPr lang="en-US" sz="4000" kern="1200" dirty="0">
            <a:solidFill>
              <a:schemeClr val="bg1"/>
            </a:solidFill>
          </a:endParaRPr>
        </a:p>
      </dsp:txBody>
      <dsp:txXfrm>
        <a:off x="10356489" y="7379715"/>
        <a:ext cx="5195141" cy="3606485"/>
      </dsp:txXfrm>
    </dsp:sp>
    <dsp:sp modelId="{3D6B0248-E588-44AF-8B8D-51B9D205CB5C}">
      <dsp:nvSpPr>
        <dsp:cNvPr id="0" name=""/>
        <dsp:cNvSpPr/>
      </dsp:nvSpPr>
      <dsp:spPr>
        <a:xfrm>
          <a:off x="9371895" y="8322276"/>
          <a:ext cx="220083" cy="17213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444750">
            <a:lnSpc>
              <a:spcPct val="90000"/>
            </a:lnSpc>
            <a:spcBef>
              <a:spcPct val="0"/>
            </a:spcBef>
            <a:spcAft>
              <a:spcPct val="35000"/>
            </a:spcAft>
          </a:pPr>
          <a:endParaRPr lang="en-US" sz="5500" kern="1200"/>
        </a:p>
      </dsp:txBody>
      <dsp:txXfrm>
        <a:off x="9371895" y="8666549"/>
        <a:ext cx="154058" cy="1032818"/>
      </dsp:txXfrm>
    </dsp:sp>
    <dsp:sp modelId="{8B5875C1-9F18-40E6-A674-1EF315B2E0BA}">
      <dsp:nvSpPr>
        <dsp:cNvPr id="0" name=""/>
        <dsp:cNvSpPr/>
      </dsp:nvSpPr>
      <dsp:spPr>
        <a:xfrm>
          <a:off x="898419" y="6632788"/>
          <a:ext cx="8797372" cy="5100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r>
            <a:rPr lang="ar-OM" sz="3600" b="1" kern="1200" dirty="0" smtClean="0">
              <a:solidFill>
                <a:schemeClr val="bg1"/>
              </a:solidFill>
            </a:rPr>
            <a:t>سنطلق من خلالها للحديث عن واقع التعليم في السلطنة قبل النهضة المباركة وبعدها ، واقفين من خلالها على منجزات النهضة المباركة في المجال التعليمي التربوي عبر الخطط الخمسية التنموية من الاولى وحتى التاسعة .</a:t>
          </a:r>
          <a:endParaRPr lang="en-US" sz="3600" kern="1200" dirty="0">
            <a:solidFill>
              <a:schemeClr val="bg1"/>
            </a:solidFill>
          </a:endParaRPr>
        </a:p>
      </dsp:txBody>
      <dsp:txXfrm>
        <a:off x="2186764" y="7379715"/>
        <a:ext cx="6220682" cy="3606485"/>
      </dsp:txXfrm>
    </dsp:sp>
    <dsp:sp modelId="{00AD82D8-6273-4A98-801F-56C8933DEF3D}">
      <dsp:nvSpPr>
        <dsp:cNvPr id="0" name=""/>
        <dsp:cNvSpPr/>
      </dsp:nvSpPr>
      <dsp:spPr>
        <a:xfrm rot="18000000">
          <a:off x="6647320" y="5045501"/>
          <a:ext cx="1083264" cy="17213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444750">
            <a:lnSpc>
              <a:spcPct val="90000"/>
            </a:lnSpc>
            <a:spcBef>
              <a:spcPct val="0"/>
            </a:spcBef>
            <a:spcAft>
              <a:spcPct val="35000"/>
            </a:spcAft>
          </a:pPr>
          <a:endParaRPr lang="en-US" sz="5500" kern="1200"/>
        </a:p>
      </dsp:txBody>
      <dsp:txXfrm>
        <a:off x="6728565" y="5530494"/>
        <a:ext cx="758285" cy="103281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CCAA1-C542-4C4B-BB74-79A549648D11}" type="datetimeFigureOut">
              <a:rPr lang="en-US" smtClean="0"/>
              <a:t>12/15/2022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5DF56D-B523-F840-AD0F-AF81F6B5DF3D}" type="slidenum">
              <a:rPr lang="en-US" smtClean="0"/>
              <a:t>‹#›</a:t>
            </a:fld>
            <a:endParaRPr lang="en-US"/>
          </a:p>
        </p:txBody>
      </p:sp>
    </p:spTree>
    <p:extLst>
      <p:ext uri="{BB962C8B-B14F-4D97-AF65-F5344CB8AC3E}">
        <p14:creationId xmlns:p14="http://schemas.microsoft.com/office/powerpoint/2010/main" val="783368690"/>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679"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679" rtl="1"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6799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91732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737320"/>
            <a:ext cx="4569630" cy="579120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17"/>
          </p:nvPr>
        </p:nvSpPr>
        <p:spPr>
          <a:xfrm>
            <a:off x="4569630" y="737320"/>
            <a:ext cx="4569630" cy="579120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18"/>
          </p:nvPr>
        </p:nvSpPr>
        <p:spPr>
          <a:xfrm>
            <a:off x="9144000" y="737320"/>
            <a:ext cx="4569630" cy="5791200"/>
          </a:xfrm>
          <a:solidFill>
            <a:schemeClr val="bg1">
              <a:lumMod val="95000"/>
            </a:schemeClr>
          </a:solidFill>
        </p:spPr>
        <p:txBody>
          <a:bodyPr>
            <a:normAutofit/>
          </a:bodyPr>
          <a:lstStyle>
            <a:lvl1pPr>
              <a:defRPr sz="2101"/>
            </a:lvl1pPr>
          </a:lstStyle>
          <a:p>
            <a:endParaRPr lang="en-US"/>
          </a:p>
        </p:txBody>
      </p:sp>
      <p:sp>
        <p:nvSpPr>
          <p:cNvPr id="10" name="Picture Placeholder 2"/>
          <p:cNvSpPr>
            <a:spLocks noGrp="1"/>
          </p:cNvSpPr>
          <p:nvPr>
            <p:ph type="pic" sz="quarter" idx="19"/>
          </p:nvPr>
        </p:nvSpPr>
        <p:spPr>
          <a:xfrm>
            <a:off x="13713630" y="737320"/>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113701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27499" y="737320"/>
            <a:ext cx="6105166" cy="1224136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20"/>
          </p:nvPr>
        </p:nvSpPr>
        <p:spPr>
          <a:xfrm>
            <a:off x="6105168" y="737320"/>
            <a:ext cx="6077666" cy="1224136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21"/>
          </p:nvPr>
        </p:nvSpPr>
        <p:spPr>
          <a:xfrm>
            <a:off x="12210334" y="737320"/>
            <a:ext cx="6077666" cy="1224136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89911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8442176"/>
            <a:ext cx="18288000" cy="4457700"/>
          </a:xfrm>
        </p:spPr>
      </p:sp>
    </p:spTree>
    <p:extLst>
      <p:ext uri="{BB962C8B-B14F-4D97-AF65-F5344CB8AC3E}">
        <p14:creationId xmlns:p14="http://schemas.microsoft.com/office/powerpoint/2010/main" val="35988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7146032"/>
            <a:ext cx="4569630" cy="5791200"/>
          </a:xfrm>
          <a:solidFill>
            <a:schemeClr val="bg1">
              <a:lumMod val="95000"/>
            </a:schemeClr>
          </a:solidFill>
        </p:spPr>
        <p:txBody>
          <a:bodyPr>
            <a:normAutofit/>
          </a:bodyPr>
          <a:lstStyle>
            <a:lvl1pPr>
              <a:defRPr sz="2101"/>
            </a:lvl1pPr>
          </a:lstStyle>
          <a:p>
            <a:endParaRPr lang="en-US"/>
          </a:p>
        </p:txBody>
      </p:sp>
      <p:sp>
        <p:nvSpPr>
          <p:cNvPr id="11" name="Picture Placeholder 2"/>
          <p:cNvSpPr>
            <a:spLocks noGrp="1"/>
          </p:cNvSpPr>
          <p:nvPr>
            <p:ph type="pic" sz="quarter" idx="17"/>
          </p:nvPr>
        </p:nvSpPr>
        <p:spPr>
          <a:xfrm>
            <a:off x="4569630" y="7146032"/>
            <a:ext cx="4569630" cy="5791200"/>
          </a:xfrm>
          <a:solidFill>
            <a:schemeClr val="bg1">
              <a:lumMod val="95000"/>
            </a:schemeClr>
          </a:solidFill>
        </p:spPr>
        <p:txBody>
          <a:bodyPr>
            <a:normAutofit/>
          </a:bodyPr>
          <a:lstStyle>
            <a:lvl1pPr>
              <a:defRPr sz="2101"/>
            </a:lvl1pPr>
          </a:lstStyle>
          <a:p>
            <a:endParaRPr lang="en-US"/>
          </a:p>
        </p:txBody>
      </p:sp>
      <p:sp>
        <p:nvSpPr>
          <p:cNvPr id="12" name="Picture Placeholder 2"/>
          <p:cNvSpPr>
            <a:spLocks noGrp="1"/>
          </p:cNvSpPr>
          <p:nvPr>
            <p:ph type="pic" sz="quarter" idx="18"/>
          </p:nvPr>
        </p:nvSpPr>
        <p:spPr>
          <a:xfrm>
            <a:off x="9144000" y="7146032"/>
            <a:ext cx="4569630" cy="5791200"/>
          </a:xfrm>
          <a:solidFill>
            <a:schemeClr val="bg1">
              <a:lumMod val="95000"/>
            </a:schemeClr>
          </a:solidFill>
        </p:spPr>
        <p:txBody>
          <a:bodyPr>
            <a:normAutofit/>
          </a:bodyPr>
          <a:lstStyle>
            <a:lvl1pPr>
              <a:defRPr sz="2101"/>
            </a:lvl1pPr>
          </a:lstStyle>
          <a:p>
            <a:endParaRPr lang="en-US"/>
          </a:p>
        </p:txBody>
      </p:sp>
      <p:sp>
        <p:nvSpPr>
          <p:cNvPr id="13" name="Picture Placeholder 2"/>
          <p:cNvSpPr>
            <a:spLocks noGrp="1"/>
          </p:cNvSpPr>
          <p:nvPr>
            <p:ph type="pic" sz="quarter" idx="19"/>
          </p:nvPr>
        </p:nvSpPr>
        <p:spPr>
          <a:xfrm>
            <a:off x="13713630" y="7146032"/>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3865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11581985"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2925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22/05/1444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81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0" y="546101"/>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1"/>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4962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8571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30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77"/>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77"/>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797670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39274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4260855"/>
            <a:ext cx="15544800" cy="2940050"/>
          </a:xfrm>
        </p:spPr>
        <p:txBody>
          <a:bodyPr/>
          <a:lstStyle/>
          <a:p>
            <a:r>
              <a:rPr lang="en-US" smtClean="0"/>
              <a:t>Click to edit Master title style</a:t>
            </a:r>
            <a:endParaRPr lang="ar-OM"/>
          </a:p>
        </p:txBody>
      </p:sp>
      <p:sp>
        <p:nvSpPr>
          <p:cNvPr id="3" name="Subtitle 2"/>
          <p:cNvSpPr>
            <a:spLocks noGrp="1"/>
          </p:cNvSpPr>
          <p:nvPr>
            <p:ph type="subTitle" idx="1"/>
          </p:nvPr>
        </p:nvSpPr>
        <p:spPr>
          <a:xfrm>
            <a:off x="2743200" y="7772400"/>
            <a:ext cx="12801600" cy="35052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smtClean="0"/>
              <a:t>Click to edit Master subtitle style</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946119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24" hasCustomPrompt="1"/>
          </p:nvPr>
        </p:nvSpPr>
        <p:spPr>
          <a:xfrm>
            <a:off x="3" y="665312"/>
            <a:ext cx="6719062" cy="12313368"/>
          </a:xfrm>
          <a:solidFill>
            <a:schemeClr val="bg1">
              <a:lumMod val="95000"/>
            </a:schemeClr>
          </a:solidFill>
        </p:spPr>
        <p:txBody>
          <a:bodyPr>
            <a:normAutofit/>
          </a:bodyPr>
          <a:lstStyle>
            <a:lvl1pPr marL="0" indent="0">
              <a:buNone/>
              <a:defRPr sz="2102" baseline="0"/>
            </a:lvl1pPr>
          </a:lstStyle>
          <a:p>
            <a:r>
              <a:rPr lang="ar-OM" dirty="0" smtClean="0"/>
              <a:t>أدرج الصورة هنا</a:t>
            </a:r>
            <a:endParaRPr lang="en-US" dirty="0"/>
          </a:p>
        </p:txBody>
      </p:sp>
    </p:spTree>
    <p:extLst>
      <p:ext uri="{BB962C8B-B14F-4D97-AF65-F5344CB8AC3E}">
        <p14:creationId xmlns:p14="http://schemas.microsoft.com/office/powerpoint/2010/main" val="14383116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6" hasCustomPrompt="1"/>
          </p:nvPr>
        </p:nvSpPr>
        <p:spPr>
          <a:xfrm>
            <a:off x="1"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7" hasCustomPrompt="1"/>
          </p:nvPr>
        </p:nvSpPr>
        <p:spPr>
          <a:xfrm>
            <a:off x="4569631"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9" name="Picture Placeholder 2"/>
          <p:cNvSpPr>
            <a:spLocks noGrp="1"/>
          </p:cNvSpPr>
          <p:nvPr>
            <p:ph type="pic" sz="quarter" idx="18" hasCustomPrompt="1"/>
          </p:nvPr>
        </p:nvSpPr>
        <p:spPr>
          <a:xfrm>
            <a:off x="9144001" y="737320"/>
            <a:ext cx="4569630" cy="579120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smtClean="0"/>
          </a:p>
        </p:txBody>
      </p:sp>
      <p:sp>
        <p:nvSpPr>
          <p:cNvPr id="10" name="Picture Placeholder 2"/>
          <p:cNvSpPr>
            <a:spLocks noGrp="1"/>
          </p:cNvSpPr>
          <p:nvPr>
            <p:ph type="pic" sz="quarter" idx="19" hasCustomPrompt="1"/>
          </p:nvPr>
        </p:nvSpPr>
        <p:spPr>
          <a:xfrm>
            <a:off x="13713629"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6841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2"/>
          <p:cNvSpPr>
            <a:spLocks noGrp="1"/>
          </p:cNvSpPr>
          <p:nvPr>
            <p:ph type="pic" sz="quarter" idx="19" hasCustomPrompt="1"/>
          </p:nvPr>
        </p:nvSpPr>
        <p:spPr>
          <a:xfrm>
            <a:off x="-27497" y="737320"/>
            <a:ext cx="6105166" cy="1224136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a:p>
        </p:txBody>
      </p:sp>
      <p:sp>
        <p:nvSpPr>
          <p:cNvPr id="9" name="Picture Placeholder 2"/>
          <p:cNvSpPr>
            <a:spLocks noGrp="1"/>
          </p:cNvSpPr>
          <p:nvPr>
            <p:ph type="pic" sz="quarter" idx="20" hasCustomPrompt="1"/>
          </p:nvPr>
        </p:nvSpPr>
        <p:spPr>
          <a:xfrm>
            <a:off x="6105171" y="737320"/>
            <a:ext cx="6077666" cy="1224136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a:p>
        </p:txBody>
      </p:sp>
      <p:sp>
        <p:nvSpPr>
          <p:cNvPr id="10" name="Picture Placeholder 2"/>
          <p:cNvSpPr>
            <a:spLocks noGrp="1"/>
          </p:cNvSpPr>
          <p:nvPr>
            <p:ph type="pic" sz="quarter" idx="21" hasCustomPrompt="1"/>
          </p:nvPr>
        </p:nvSpPr>
        <p:spPr>
          <a:xfrm>
            <a:off x="12210337" y="737320"/>
            <a:ext cx="6077666" cy="1224136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p:txBody>
      </p:sp>
    </p:spTree>
    <p:extLst>
      <p:ext uri="{BB962C8B-B14F-4D97-AF65-F5344CB8AC3E}">
        <p14:creationId xmlns:p14="http://schemas.microsoft.com/office/powerpoint/2010/main" val="10310054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21" hasCustomPrompt="1"/>
          </p:nvPr>
        </p:nvSpPr>
        <p:spPr>
          <a:xfrm>
            <a:off x="0" y="8442176"/>
            <a:ext cx="18288000" cy="4464496"/>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p:txBody>
      </p:sp>
    </p:spTree>
    <p:extLst>
      <p:ext uri="{BB962C8B-B14F-4D97-AF65-F5344CB8AC3E}">
        <p14:creationId xmlns:p14="http://schemas.microsoft.com/office/powerpoint/2010/main" val="1093088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16" hasCustomPrompt="1"/>
          </p:nvPr>
        </p:nvSpPr>
        <p:spPr>
          <a:xfrm>
            <a:off x="1"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7" name="Picture Placeholder 2"/>
          <p:cNvSpPr>
            <a:spLocks noGrp="1"/>
          </p:cNvSpPr>
          <p:nvPr>
            <p:ph type="pic" sz="quarter" idx="17" hasCustomPrompt="1"/>
          </p:nvPr>
        </p:nvSpPr>
        <p:spPr>
          <a:xfrm>
            <a:off x="4569631"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8" hasCustomPrompt="1"/>
          </p:nvPr>
        </p:nvSpPr>
        <p:spPr>
          <a:xfrm>
            <a:off x="9144001" y="7146032"/>
            <a:ext cx="4569630" cy="579120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smtClean="0"/>
          </a:p>
        </p:txBody>
      </p:sp>
      <p:sp>
        <p:nvSpPr>
          <p:cNvPr id="9" name="Picture Placeholder 2"/>
          <p:cNvSpPr>
            <a:spLocks noGrp="1"/>
          </p:cNvSpPr>
          <p:nvPr>
            <p:ph type="pic" sz="quarter" idx="19" hasCustomPrompt="1"/>
          </p:nvPr>
        </p:nvSpPr>
        <p:spPr>
          <a:xfrm>
            <a:off x="13713629"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7552401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2"/>
          <p:cNvSpPr>
            <a:spLocks noGrp="1"/>
          </p:cNvSpPr>
          <p:nvPr>
            <p:ph type="pic" sz="quarter" idx="24" hasCustomPrompt="1"/>
          </p:nvPr>
        </p:nvSpPr>
        <p:spPr>
          <a:xfrm>
            <a:off x="11568939" y="665312"/>
            <a:ext cx="6719062" cy="12313368"/>
          </a:xfrm>
          <a:solidFill>
            <a:schemeClr val="bg1">
              <a:lumMod val="95000"/>
            </a:schemeClr>
          </a:solidFill>
        </p:spPr>
        <p:txBody>
          <a:bodyPr>
            <a:normAutofit/>
          </a:bodyPr>
          <a:lstStyle>
            <a:lvl1pPr marL="0" indent="0">
              <a:buNone/>
              <a:defRPr sz="2102" baseline="0"/>
            </a:lvl1pPr>
          </a:lstStyle>
          <a:p>
            <a:r>
              <a:rPr lang="ar-OM" dirty="0" smtClean="0"/>
              <a:t>أدرج الصورة هنا</a:t>
            </a:r>
            <a:endParaRPr lang="en-US" dirty="0"/>
          </a:p>
        </p:txBody>
      </p:sp>
    </p:spTree>
    <p:extLst>
      <p:ext uri="{BB962C8B-B14F-4D97-AF65-F5344CB8AC3E}">
        <p14:creationId xmlns:p14="http://schemas.microsoft.com/office/powerpoint/2010/main" val="1414289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2" y="546105"/>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5"/>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369297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1729693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056327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81"/>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81"/>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6107536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marL="0" marR="0" lvl="0" indent="0" algn="r" defTabSz="1828680" rtl="1" eaLnBrk="1" fontAlgn="auto" latinLnBrk="0" hangingPunct="1">
              <a:lnSpc>
                <a:spcPct val="100000"/>
              </a:lnSpc>
              <a:spcBef>
                <a:spcPts val="0"/>
              </a:spcBef>
              <a:spcAft>
                <a:spcPts val="0"/>
              </a:spcAft>
              <a:buClrTx/>
              <a:buSzTx/>
              <a:buFontTx/>
              <a:buNone/>
              <a:tabLst/>
              <a:defRPr/>
            </a:pPr>
            <a:fld id="{388A33C3-4112-4667-AB88-3A76CCD76D98}"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عنصر نائب للتذييل 4"/>
          <p:cNvSpPr>
            <a:spLocks noGrp="1"/>
          </p:cNvSpPr>
          <p:nvPr>
            <p:ph type="ftr" sz="quarter" idx="11"/>
          </p:nvPr>
        </p:nvSpPr>
        <p:spPr/>
        <p:txBody>
          <a:bodyPr/>
          <a:lstStyle>
            <a:lvl1pPr>
              <a:defRPr/>
            </a:lvl1p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عنصر نائب لرقم الشريحة 5"/>
          <p:cNvSpPr>
            <a:spLocks noGrp="1"/>
          </p:cNvSpPr>
          <p:nvPr>
            <p:ph type="sldNum" sz="quarter" idx="12"/>
          </p:nvPr>
        </p:nvSpPr>
        <p:spPr/>
        <p:txBody>
          <a:bodyPr/>
          <a:lstStyle>
            <a:lvl1pPr>
              <a:defRPr/>
            </a:lvl1pPr>
          </a:lstStyle>
          <a:p>
            <a:pPr marL="0" marR="0" lvl="0" indent="0" algn="l" defTabSz="1828680" rtl="1" eaLnBrk="1" fontAlgn="auto" latinLnBrk="0" hangingPunct="1">
              <a:lnSpc>
                <a:spcPct val="100000"/>
              </a:lnSpc>
              <a:spcBef>
                <a:spcPts val="0"/>
              </a:spcBef>
              <a:spcAft>
                <a:spcPts val="0"/>
              </a:spcAft>
              <a:buClrTx/>
              <a:buSzTx/>
              <a:buFontTx/>
              <a:buNone/>
              <a:tabLst/>
              <a:defRPr/>
            </a:pPr>
            <a:fld id="{0AC53E5C-474A-4FEE-972A-1F427EFB5516}"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760820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1"/>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1"/>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fld id="{ABBF00E5-FE97-4F0C-9773-7299A5E6E81B}" type="datetimeFigureOut">
              <a:rPr lang="ar-OM" smtClean="0"/>
              <a:t>22/05/1444</a:t>
            </a:fld>
            <a:endParaRPr lang="ar-OM"/>
          </a:p>
        </p:txBody>
      </p:sp>
      <p:sp>
        <p:nvSpPr>
          <p:cNvPr id="5" name="Footer Placeholder 4"/>
          <p:cNvSpPr>
            <a:spLocks noGrp="1"/>
          </p:cNvSpPr>
          <p:nvPr>
            <p:ph type="ftr" sz="quarter" idx="3"/>
          </p:nvPr>
        </p:nvSpPr>
        <p:spPr>
          <a:xfrm>
            <a:off x="6248400" y="12712701"/>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914400" y="12712701"/>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590399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5"/>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5"/>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6248400" y="12712705"/>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914400" y="12712705"/>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5644463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hyperlink" Target="&#1575;&#1604;&#1606;&#1592;&#1575;&#1605;%20&#1575;&#1604;&#1575;&#1587;&#1575;&#1587;&#1610;%20&#1604;&#1604;&#1583;&#1608;&#1604;&#1577;.pdf" TargetMode="Externa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slideLayout" Target="../slideLayouts/slideLayout12.xml"/><Relationship Id="rId1" Type="http://schemas.openxmlformats.org/officeDocument/2006/relationships/tags" Target="../tags/tag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slideLayout" Target="../slideLayouts/slideLayout12.xml"/><Relationship Id="rId1" Type="http://schemas.openxmlformats.org/officeDocument/2006/relationships/tags" Target="../tags/tag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slideLayout" Target="../slideLayouts/slideLayout12.xml"/><Relationship Id="rId1" Type="http://schemas.openxmlformats.org/officeDocument/2006/relationships/tags" Target="../tags/tag1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11152" y="2681536"/>
            <a:ext cx="15544800" cy="1584172"/>
          </a:xfrm>
          <a:ln w="3175">
            <a:noFill/>
            <a:prstDash val="sysDot"/>
          </a:ln>
        </p:spPr>
        <p:txBody>
          <a:bodyPr>
            <a:normAutofit fontScale="90000"/>
          </a:bodyPr>
          <a:lstStyle/>
          <a:p>
            <a:pPr>
              <a:spcBef>
                <a:spcPts val="0"/>
              </a:spcBef>
            </a:pPr>
            <a:r>
              <a:rPr lang="ar-OM" sz="3600" b="1" kern="0" dirty="0">
                <a:solidFill>
                  <a:prstClr val="black"/>
                </a:solidFill>
                <a:latin typeface="Calibri" panose="020F0502020204030204" pitchFamily="34" charset="0"/>
                <a:cs typeface="Arial" panose="020B0604020202020204" pitchFamily="34" charset="0"/>
              </a:rPr>
              <a:t>المحاضرة </a:t>
            </a:r>
            <a:r>
              <a:rPr lang="ar-SA" sz="3600" b="1" kern="0" dirty="0" smtClean="0">
                <a:solidFill>
                  <a:prstClr val="black"/>
                </a:solidFill>
                <a:latin typeface="Calibri" panose="020F0502020204030204" pitchFamily="34" charset="0"/>
                <a:cs typeface="Arial" panose="020B0604020202020204" pitchFamily="34" charset="0"/>
              </a:rPr>
              <a:t>9</a:t>
            </a:r>
            <a:r>
              <a:rPr lang="ar-OM" sz="3600" b="1" kern="0" dirty="0">
                <a:solidFill>
                  <a:prstClr val="black"/>
                </a:solidFill>
                <a:latin typeface="Calibri" panose="020F0502020204030204" pitchFamily="34" charset="0"/>
                <a:cs typeface="Arial" panose="020B0604020202020204" pitchFamily="34" charset="0"/>
              </a:rPr>
              <a:t/>
            </a:r>
            <a:br>
              <a:rPr lang="ar-OM" sz="3600" b="1" kern="0" dirty="0">
                <a:solidFill>
                  <a:prstClr val="black"/>
                </a:solidFill>
                <a:latin typeface="Calibri" panose="020F0502020204030204" pitchFamily="34" charset="0"/>
                <a:cs typeface="Arial" panose="020B0604020202020204" pitchFamily="34" charset="0"/>
              </a:rPr>
            </a:br>
            <a:r>
              <a:rPr lang="ar-OM" sz="3600" b="1" kern="0" dirty="0">
                <a:solidFill>
                  <a:prstClr val="black"/>
                </a:solidFill>
                <a:latin typeface="Calibri" panose="020F0502020204030204" pitchFamily="34" charset="0"/>
                <a:cs typeface="Arial" panose="020B0604020202020204" pitchFamily="34" charset="0"/>
              </a:rPr>
              <a:t>الفكر التربوي في عمان</a:t>
            </a:r>
            <a:br>
              <a:rPr lang="ar-OM" sz="3600" b="1" kern="0" dirty="0">
                <a:solidFill>
                  <a:prstClr val="black"/>
                </a:solidFill>
                <a:latin typeface="Calibri" panose="020F0502020204030204" pitchFamily="34" charset="0"/>
                <a:cs typeface="Arial" panose="020B0604020202020204" pitchFamily="34" charset="0"/>
              </a:rPr>
            </a:br>
            <a:r>
              <a:rPr lang="ar-OM" sz="3600" b="1" kern="0" dirty="0">
                <a:solidFill>
                  <a:prstClr val="black"/>
                </a:solidFill>
                <a:latin typeface="Calibri" panose="020F0502020204030204" pitchFamily="34" charset="0"/>
                <a:cs typeface="Arial" panose="020B0604020202020204" pitchFamily="34" charset="0"/>
              </a:rPr>
              <a:t>2023</a:t>
            </a:r>
          </a:p>
        </p:txBody>
      </p:sp>
      <p:sp>
        <p:nvSpPr>
          <p:cNvPr id="3" name="Subtitle 2"/>
          <p:cNvSpPr>
            <a:spLocks noGrp="1"/>
          </p:cNvSpPr>
          <p:nvPr>
            <p:ph type="subTitle" idx="1"/>
          </p:nvPr>
        </p:nvSpPr>
        <p:spPr>
          <a:xfrm>
            <a:off x="2882752" y="5417841"/>
            <a:ext cx="12801600" cy="3600398"/>
          </a:xfrm>
          <a:solidFill>
            <a:schemeClr val="bg1">
              <a:lumMod val="85000"/>
            </a:schemeClr>
          </a:solidFill>
          <a:ln w="3175">
            <a:noFill/>
            <a:prstDash val="sysDot"/>
          </a:ln>
        </p:spPr>
        <p:txBody>
          <a:bodyPr>
            <a:normAutofit/>
          </a:bodyPr>
          <a:lstStyle/>
          <a:p>
            <a:pPr lvl="0" algn="r">
              <a:spcBef>
                <a:spcPts val="0"/>
              </a:spcBef>
            </a:pPr>
            <a:r>
              <a:rPr lang="ar-OM" sz="8000" b="1" dirty="0">
                <a:solidFill>
                  <a:prstClr val="black"/>
                </a:solidFill>
              </a:rPr>
              <a:t>العوامل المؤثرة على النظام التربوي في سلطنة عمان وسياسته التعليمية</a:t>
            </a:r>
            <a:endParaRPr lang="ar-OM" sz="8000" b="1" dirty="0">
              <a:solidFill>
                <a:prstClr val="black"/>
              </a:solidFill>
            </a:endParaRPr>
          </a:p>
        </p:txBody>
      </p:sp>
    </p:spTree>
    <p:extLst>
      <p:ext uri="{BB962C8B-B14F-4D97-AF65-F5344CB8AC3E}">
        <p14:creationId xmlns:p14="http://schemas.microsoft.com/office/powerpoint/2010/main" val="35163970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t>المقدمة</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37201248"/>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1145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marL="685800" indent="-685800">
              <a:lnSpc>
                <a:spcPct val="150000"/>
              </a:lnSpc>
              <a:spcBef>
                <a:spcPct val="20000"/>
              </a:spcBef>
              <a:tabLst>
                <a:tab pos="457200" algn="l"/>
              </a:tabLst>
            </a:pPr>
            <a:r>
              <a:rPr lang="ar-OM" sz="6400" b="1" dirty="0">
                <a:solidFill>
                  <a:prstClr val="black"/>
                </a:solidFill>
                <a:latin typeface="Times New Roman"/>
                <a:ea typeface="Times New Roman"/>
                <a:cs typeface="Arial"/>
              </a:rPr>
              <a:t>ثالثا : العوامل المؤثرة على </a:t>
            </a:r>
            <a:r>
              <a:rPr lang="ar-OM" sz="6400" b="1" dirty="0" smtClean="0">
                <a:solidFill>
                  <a:prstClr val="black"/>
                </a:solidFill>
                <a:latin typeface="Times New Roman"/>
                <a:ea typeface="Times New Roman"/>
                <a:cs typeface="Arial"/>
              </a:rPr>
              <a:t>النظام التربوي في سلطنة عمان وسياسته التعليمية.</a:t>
            </a:r>
            <a:endParaRPr lang="ar-OM" sz="12000" dirty="0"/>
          </a:p>
        </p:txBody>
      </p:sp>
      <p:graphicFrame>
        <p:nvGraphicFramePr>
          <p:cNvPr id="6" name="عنصر نائب للمحتوى 5"/>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428464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03079638-7DE9-4DBE-A00D-9B9F6F353DF8}"/>
                                            </p:graphicEl>
                                          </p:spTgt>
                                        </p:tgtEl>
                                        <p:attrNameLst>
                                          <p:attrName>style.visibility</p:attrName>
                                        </p:attrNameLst>
                                      </p:cBhvr>
                                      <p:to>
                                        <p:strVal val="visible"/>
                                      </p:to>
                                    </p:set>
                                    <p:animEffect transition="in" filter="fade">
                                      <p:cBhvr>
                                        <p:cTn id="7" dur="500"/>
                                        <p:tgtEl>
                                          <p:spTgt spid="6">
                                            <p:graphicEl>
                                              <a:dgm id="{03079638-7DE9-4DBE-A00D-9B9F6F353DF8}"/>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0F6E0D26-786A-4C17-8ACC-040B6F28C6D0}"/>
                                            </p:graphicEl>
                                          </p:spTgt>
                                        </p:tgtEl>
                                        <p:attrNameLst>
                                          <p:attrName>style.visibility</p:attrName>
                                        </p:attrNameLst>
                                      </p:cBhvr>
                                      <p:to>
                                        <p:strVal val="visible"/>
                                      </p:to>
                                    </p:set>
                                    <p:animEffect transition="in" filter="fade">
                                      <p:cBhvr>
                                        <p:cTn id="10" dur="500"/>
                                        <p:tgtEl>
                                          <p:spTgt spid="6">
                                            <p:graphicEl>
                                              <a:dgm id="{0F6E0D26-786A-4C17-8ACC-040B6F28C6D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18BF806F-FB14-460B-8272-9C9E7164C692}"/>
                                            </p:graphicEl>
                                          </p:spTgt>
                                        </p:tgtEl>
                                        <p:attrNameLst>
                                          <p:attrName>style.visibility</p:attrName>
                                        </p:attrNameLst>
                                      </p:cBhvr>
                                      <p:to>
                                        <p:strVal val="visible"/>
                                      </p:to>
                                    </p:set>
                                    <p:animEffect transition="in" filter="fade">
                                      <p:cBhvr>
                                        <p:cTn id="15" dur="500"/>
                                        <p:tgtEl>
                                          <p:spTgt spid="6">
                                            <p:graphicEl>
                                              <a:dgm id="{18BF806F-FB14-460B-8272-9C9E7164C692}"/>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graphicEl>
                                              <a:dgm id="{4128A9EC-6BAF-4E10-9D88-849B08C485E5}"/>
                                            </p:graphicEl>
                                          </p:spTgt>
                                        </p:tgtEl>
                                        <p:attrNameLst>
                                          <p:attrName>style.visibility</p:attrName>
                                        </p:attrNameLst>
                                      </p:cBhvr>
                                      <p:to>
                                        <p:strVal val="visible"/>
                                      </p:to>
                                    </p:set>
                                    <p:animEffect transition="in" filter="fade">
                                      <p:cBhvr>
                                        <p:cTn id="20" dur="500"/>
                                        <p:tgtEl>
                                          <p:spTgt spid="6">
                                            <p:graphicEl>
                                              <a:dgm id="{4128A9EC-6BAF-4E10-9D88-849B08C485E5}"/>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graphicEl>
                                              <a:dgm id="{74FE0FD6-E421-40FA-A05C-BEA0C8B686AE}"/>
                                            </p:graphicEl>
                                          </p:spTgt>
                                        </p:tgtEl>
                                        <p:attrNameLst>
                                          <p:attrName>style.visibility</p:attrName>
                                        </p:attrNameLst>
                                      </p:cBhvr>
                                      <p:to>
                                        <p:strVal val="visible"/>
                                      </p:to>
                                    </p:set>
                                    <p:animEffect transition="in" filter="fade">
                                      <p:cBhvr>
                                        <p:cTn id="25" dur="500"/>
                                        <p:tgtEl>
                                          <p:spTgt spid="6">
                                            <p:graphicEl>
                                              <a:dgm id="{74FE0FD6-E421-40FA-A05C-BEA0C8B686AE}"/>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graphicEl>
                                              <a:dgm id="{0190247A-CF10-43D5-96FA-7141899CCED2}"/>
                                            </p:graphicEl>
                                          </p:spTgt>
                                        </p:tgtEl>
                                        <p:attrNameLst>
                                          <p:attrName>style.visibility</p:attrName>
                                        </p:attrNameLst>
                                      </p:cBhvr>
                                      <p:to>
                                        <p:strVal val="visible"/>
                                      </p:to>
                                    </p:set>
                                    <p:animEffect transition="in" filter="fade">
                                      <p:cBhvr>
                                        <p:cTn id="30" dur="500"/>
                                        <p:tgtEl>
                                          <p:spTgt spid="6">
                                            <p:graphicEl>
                                              <a:dgm id="{0190247A-CF10-43D5-96FA-7141899CCED2}"/>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graphicEl>
                                              <a:dgm id="{674282CA-CF79-49A8-BFC0-230A12616278}"/>
                                            </p:graphicEl>
                                          </p:spTgt>
                                        </p:tgtEl>
                                        <p:attrNameLst>
                                          <p:attrName>style.visibility</p:attrName>
                                        </p:attrNameLst>
                                      </p:cBhvr>
                                      <p:to>
                                        <p:strVal val="visible"/>
                                      </p:to>
                                    </p:set>
                                    <p:animEffect transition="in" filter="fade">
                                      <p:cBhvr>
                                        <p:cTn id="35" dur="500"/>
                                        <p:tgtEl>
                                          <p:spTgt spid="6">
                                            <p:graphicEl>
                                              <a:dgm id="{674282CA-CF79-49A8-BFC0-230A12616278}"/>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
                                            <p:graphicEl>
                                              <a:dgm id="{7C530391-6542-400F-B8AD-20D4CFDB2B3C}"/>
                                            </p:graphicEl>
                                          </p:spTgt>
                                        </p:tgtEl>
                                        <p:attrNameLst>
                                          <p:attrName>style.visibility</p:attrName>
                                        </p:attrNameLst>
                                      </p:cBhvr>
                                      <p:to>
                                        <p:strVal val="visible"/>
                                      </p:to>
                                    </p:set>
                                    <p:animEffect transition="in" filter="fade">
                                      <p:cBhvr>
                                        <p:cTn id="40" dur="500"/>
                                        <p:tgtEl>
                                          <p:spTgt spid="6">
                                            <p:graphicEl>
                                              <a:dgm id="{7C530391-6542-400F-B8AD-20D4CFDB2B3C}"/>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
                                            <p:graphicEl>
                                              <a:dgm id="{CF455E11-0868-4558-95EA-0B38102356B6}"/>
                                            </p:graphicEl>
                                          </p:spTgt>
                                        </p:tgtEl>
                                        <p:attrNameLst>
                                          <p:attrName>style.visibility</p:attrName>
                                        </p:attrNameLst>
                                      </p:cBhvr>
                                      <p:to>
                                        <p:strVal val="visible"/>
                                      </p:to>
                                    </p:set>
                                    <p:animEffect transition="in" filter="fade">
                                      <p:cBhvr>
                                        <p:cTn id="45" dur="500"/>
                                        <p:tgtEl>
                                          <p:spTgt spid="6">
                                            <p:graphicEl>
                                              <a:dgm id="{CF455E11-0868-4558-95EA-0B38102356B6}"/>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
                                            <p:graphicEl>
                                              <a:dgm id="{DC5CF308-C78D-416A-9C19-2259F09C6C2B}"/>
                                            </p:graphicEl>
                                          </p:spTgt>
                                        </p:tgtEl>
                                        <p:attrNameLst>
                                          <p:attrName>style.visibility</p:attrName>
                                        </p:attrNameLst>
                                      </p:cBhvr>
                                      <p:to>
                                        <p:strVal val="visible"/>
                                      </p:to>
                                    </p:set>
                                    <p:animEffect transition="in" filter="fade">
                                      <p:cBhvr>
                                        <p:cTn id="50" dur="500"/>
                                        <p:tgtEl>
                                          <p:spTgt spid="6">
                                            <p:graphicEl>
                                              <a:dgm id="{DC5CF308-C78D-416A-9C19-2259F09C6C2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lvl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49276"/>
            <a:ext cx="16611600" cy="1431924"/>
          </a:xfrm>
        </p:spPr>
        <p:txBody>
          <a:bodyPr>
            <a:normAutofit/>
          </a:bodyPr>
          <a:lstStyle/>
          <a:p>
            <a:pPr algn="r"/>
            <a:r>
              <a:rPr lang="ar-OM" sz="7200" b="1" u="sng" dirty="0">
                <a:solidFill>
                  <a:srgbClr val="FF0000"/>
                </a:solidFill>
              </a:rPr>
              <a:t>1- العوامل التاريخية</a:t>
            </a:r>
            <a:endParaRPr lang="en-US" sz="7200" b="1" u="sng" dirty="0">
              <a:solidFill>
                <a:srgbClr val="FF0000"/>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983922079"/>
              </p:ext>
            </p:extLst>
          </p:nvPr>
        </p:nvGraphicFramePr>
        <p:xfrm>
          <a:off x="457200" y="1981200"/>
          <a:ext cx="17221200" cy="1158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233209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58AD115E-21EA-46E4-9117-E5005A24D15E}"/>
                                            </p:graphicEl>
                                          </p:spTgt>
                                        </p:tgtEl>
                                        <p:attrNameLst>
                                          <p:attrName>style.visibility</p:attrName>
                                        </p:attrNameLst>
                                      </p:cBhvr>
                                      <p:to>
                                        <p:strVal val="visible"/>
                                      </p:to>
                                    </p:set>
                                    <p:animEffect transition="in" filter="fade">
                                      <p:cBhvr>
                                        <p:cTn id="7" dur="500"/>
                                        <p:tgtEl>
                                          <p:spTgt spid="4">
                                            <p:graphicEl>
                                              <a:dgm id="{58AD115E-21EA-46E4-9117-E5005A24D15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331C49A-EE69-43FE-A3D4-A109769D8B04}"/>
                                            </p:graphicEl>
                                          </p:spTgt>
                                        </p:tgtEl>
                                        <p:attrNameLst>
                                          <p:attrName>style.visibility</p:attrName>
                                        </p:attrNameLst>
                                      </p:cBhvr>
                                      <p:to>
                                        <p:strVal val="visible"/>
                                      </p:to>
                                    </p:set>
                                    <p:animEffect transition="in" filter="fade">
                                      <p:cBhvr>
                                        <p:cTn id="12" dur="500"/>
                                        <p:tgtEl>
                                          <p:spTgt spid="4">
                                            <p:graphicEl>
                                              <a:dgm id="{8331C49A-EE69-43FE-A3D4-A109769D8B04}"/>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5FD526E2-E441-401F-B2CF-6F517E9F17E6}"/>
                                            </p:graphicEl>
                                          </p:spTgt>
                                        </p:tgtEl>
                                        <p:attrNameLst>
                                          <p:attrName>style.visibility</p:attrName>
                                        </p:attrNameLst>
                                      </p:cBhvr>
                                      <p:to>
                                        <p:strVal val="visible"/>
                                      </p:to>
                                    </p:set>
                                    <p:animEffect transition="in" filter="fade">
                                      <p:cBhvr>
                                        <p:cTn id="15" dur="500"/>
                                        <p:tgtEl>
                                          <p:spTgt spid="4">
                                            <p:graphicEl>
                                              <a:dgm id="{5FD526E2-E441-401F-B2CF-6F517E9F17E6}"/>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4C7A7560-4D14-4C3C-82B5-0F866DF9F2BC}"/>
                                            </p:graphicEl>
                                          </p:spTgt>
                                        </p:tgtEl>
                                        <p:attrNameLst>
                                          <p:attrName>style.visibility</p:attrName>
                                        </p:attrNameLst>
                                      </p:cBhvr>
                                      <p:to>
                                        <p:strVal val="visible"/>
                                      </p:to>
                                    </p:set>
                                    <p:animEffect transition="in" filter="fade">
                                      <p:cBhvr>
                                        <p:cTn id="20" dur="500"/>
                                        <p:tgtEl>
                                          <p:spTgt spid="4">
                                            <p:graphicEl>
                                              <a:dgm id="{4C7A7560-4D14-4C3C-82B5-0F866DF9F2BC}"/>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774F03EF-416B-4FC2-8328-85CF44193F93}"/>
                                            </p:graphicEl>
                                          </p:spTgt>
                                        </p:tgtEl>
                                        <p:attrNameLst>
                                          <p:attrName>style.visibility</p:attrName>
                                        </p:attrNameLst>
                                      </p:cBhvr>
                                      <p:to>
                                        <p:strVal val="visible"/>
                                      </p:to>
                                    </p:set>
                                    <p:animEffect transition="in" filter="fade">
                                      <p:cBhvr>
                                        <p:cTn id="23" dur="500"/>
                                        <p:tgtEl>
                                          <p:spTgt spid="4">
                                            <p:graphicEl>
                                              <a:dgm id="{774F03EF-416B-4FC2-8328-85CF44193F93}"/>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9700328B-48C3-40EE-95B7-B9D07C625165}"/>
                                            </p:graphicEl>
                                          </p:spTgt>
                                        </p:tgtEl>
                                        <p:attrNameLst>
                                          <p:attrName>style.visibility</p:attrName>
                                        </p:attrNameLst>
                                      </p:cBhvr>
                                      <p:to>
                                        <p:strVal val="visible"/>
                                      </p:to>
                                    </p:set>
                                    <p:animEffect transition="in" filter="fade">
                                      <p:cBhvr>
                                        <p:cTn id="28" dur="500"/>
                                        <p:tgtEl>
                                          <p:spTgt spid="4">
                                            <p:graphicEl>
                                              <a:dgm id="{9700328B-48C3-40EE-95B7-B9D07C625165}"/>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B10C53A7-A1ED-4047-A2BD-E106DBFB596B}"/>
                                            </p:graphicEl>
                                          </p:spTgt>
                                        </p:tgtEl>
                                        <p:attrNameLst>
                                          <p:attrName>style.visibility</p:attrName>
                                        </p:attrNameLst>
                                      </p:cBhvr>
                                      <p:to>
                                        <p:strVal val="visible"/>
                                      </p:to>
                                    </p:set>
                                    <p:animEffect transition="in" filter="fade">
                                      <p:cBhvr>
                                        <p:cTn id="31" dur="500"/>
                                        <p:tgtEl>
                                          <p:spTgt spid="4">
                                            <p:graphicEl>
                                              <a:dgm id="{B10C53A7-A1ED-4047-A2BD-E106DBFB596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062559026"/>
              </p:ext>
            </p:extLst>
          </p:nvPr>
        </p:nvGraphicFramePr>
        <p:xfrm>
          <a:off x="304800" y="304800"/>
          <a:ext cx="17373600" cy="1310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9423110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B1A1C1E1-2640-4681-8835-24478C9C976E}"/>
                                            </p:graphicEl>
                                          </p:spTgt>
                                        </p:tgtEl>
                                        <p:attrNameLst>
                                          <p:attrName>style.visibility</p:attrName>
                                        </p:attrNameLst>
                                      </p:cBhvr>
                                      <p:to>
                                        <p:strVal val="visible"/>
                                      </p:to>
                                    </p:set>
                                    <p:animEffect transition="in" filter="fade">
                                      <p:cBhvr>
                                        <p:cTn id="7" dur="500"/>
                                        <p:tgtEl>
                                          <p:spTgt spid="5">
                                            <p:graphicEl>
                                              <a:dgm id="{B1A1C1E1-2640-4681-8835-24478C9C976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402019097"/>
              </p:ext>
            </p:extLst>
          </p:nvPr>
        </p:nvGraphicFramePr>
        <p:xfrm>
          <a:off x="914400" y="762000"/>
          <a:ext cx="16870560" cy="12185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3484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2141E5DF-D723-4E38-919F-935FEEADB11D}"/>
                                            </p:graphicEl>
                                          </p:spTgt>
                                        </p:tgtEl>
                                        <p:attrNameLst>
                                          <p:attrName>style.visibility</p:attrName>
                                        </p:attrNameLst>
                                      </p:cBhvr>
                                      <p:to>
                                        <p:strVal val="visible"/>
                                      </p:to>
                                    </p:set>
                                    <p:animEffect transition="in" filter="fade">
                                      <p:cBhvr>
                                        <p:cTn id="7" dur="500"/>
                                        <p:tgtEl>
                                          <p:spTgt spid="4">
                                            <p:graphicEl>
                                              <a:dgm id="{2141E5DF-D723-4E38-919F-935FEEADB11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
            <p:extLst>
              <p:ext uri="{D42A27DB-BD31-4B8C-83A1-F6EECF244321}">
                <p14:modId xmlns:p14="http://schemas.microsoft.com/office/powerpoint/2010/main" val="2658385646"/>
              </p:ext>
            </p:extLst>
          </p:nvPr>
        </p:nvGraphicFramePr>
        <p:xfrm>
          <a:off x="457200" y="152400"/>
          <a:ext cx="16916400" cy="1356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620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2F02A0EB-C004-4B73-A622-B55EB6895A9E}"/>
                                            </p:graphicEl>
                                          </p:spTgt>
                                        </p:tgtEl>
                                        <p:attrNameLst>
                                          <p:attrName>style.visibility</p:attrName>
                                        </p:attrNameLst>
                                      </p:cBhvr>
                                      <p:to>
                                        <p:strVal val="visible"/>
                                      </p:to>
                                    </p:set>
                                    <p:animEffect transition="in" filter="fade">
                                      <p:cBhvr>
                                        <p:cTn id="7" dur="500"/>
                                        <p:tgtEl>
                                          <p:spTgt spid="2">
                                            <p:graphicEl>
                                              <a:dgm id="{2F02A0EB-C004-4B73-A622-B55EB6895A9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28AF773B-BB4E-43EC-BBCC-8007DD58FF78}"/>
                                            </p:graphicEl>
                                          </p:spTgt>
                                        </p:tgtEl>
                                        <p:attrNameLst>
                                          <p:attrName>style.visibility</p:attrName>
                                        </p:attrNameLst>
                                      </p:cBhvr>
                                      <p:to>
                                        <p:strVal val="visible"/>
                                      </p:to>
                                    </p:set>
                                    <p:animEffect transition="in" filter="fade">
                                      <p:cBhvr>
                                        <p:cTn id="12" dur="500"/>
                                        <p:tgtEl>
                                          <p:spTgt spid="2">
                                            <p:graphicEl>
                                              <a:dgm id="{28AF773B-BB4E-43EC-BBCC-8007DD58FF7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D2C51F57-8374-4270-AFD0-3E5C2C6428C5}"/>
                                            </p:graphicEl>
                                          </p:spTgt>
                                        </p:tgtEl>
                                        <p:attrNameLst>
                                          <p:attrName>style.visibility</p:attrName>
                                        </p:attrNameLst>
                                      </p:cBhvr>
                                      <p:to>
                                        <p:strVal val="visible"/>
                                      </p:to>
                                    </p:set>
                                    <p:animEffect transition="in" filter="fade">
                                      <p:cBhvr>
                                        <p:cTn id="15" dur="500"/>
                                        <p:tgtEl>
                                          <p:spTgt spid="2">
                                            <p:graphicEl>
                                              <a:dgm id="{D2C51F57-8374-4270-AFD0-3E5C2C6428C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
            <p:extLst>
              <p:ext uri="{D42A27DB-BD31-4B8C-83A1-F6EECF244321}">
                <p14:modId xmlns:p14="http://schemas.microsoft.com/office/powerpoint/2010/main" val="2516466299"/>
              </p:ext>
            </p:extLst>
          </p:nvPr>
        </p:nvGraphicFramePr>
        <p:xfrm>
          <a:off x="914400" y="1066800"/>
          <a:ext cx="15849600" cy="11881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11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14935200" cy="1676400"/>
          </a:xfrm>
        </p:spPr>
        <p:txBody>
          <a:bodyPr>
            <a:normAutofit/>
          </a:bodyPr>
          <a:lstStyle/>
          <a:p>
            <a:pPr algn="r"/>
            <a:r>
              <a:rPr lang="ar-OM" sz="8000" b="1" u="sng" dirty="0">
                <a:solidFill>
                  <a:srgbClr val="FF0000"/>
                </a:solidFill>
              </a:rPr>
              <a:t>2- العوامل السياسية</a:t>
            </a:r>
            <a:endParaRPr lang="en-US" sz="8000" b="1" u="sng" dirty="0">
              <a:solidFill>
                <a:srgbClr val="FF0000"/>
              </a:solidFill>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004646525"/>
              </p:ext>
            </p:extLst>
          </p:nvPr>
        </p:nvGraphicFramePr>
        <p:xfrm>
          <a:off x="0" y="1313384"/>
          <a:ext cx="18288000" cy="12402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644863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5F93E288-11A5-4A4D-9F80-0CE01183D66E}"/>
                                            </p:graphicEl>
                                          </p:spTgt>
                                        </p:tgtEl>
                                        <p:attrNameLst>
                                          <p:attrName>style.visibility</p:attrName>
                                        </p:attrNameLst>
                                      </p:cBhvr>
                                      <p:to>
                                        <p:strVal val="visible"/>
                                      </p:to>
                                    </p:set>
                                    <p:animEffect transition="in" filter="fade">
                                      <p:cBhvr>
                                        <p:cTn id="7" dur="500"/>
                                        <p:tgtEl>
                                          <p:spTgt spid="5">
                                            <p:graphicEl>
                                              <a:dgm id="{5F93E288-11A5-4A4D-9F80-0CE01183D66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0FB96973-467E-4000-A056-14614D483E60}"/>
                                            </p:graphicEl>
                                          </p:spTgt>
                                        </p:tgtEl>
                                        <p:attrNameLst>
                                          <p:attrName>style.visibility</p:attrName>
                                        </p:attrNameLst>
                                      </p:cBhvr>
                                      <p:to>
                                        <p:strVal val="visible"/>
                                      </p:to>
                                    </p:set>
                                    <p:animEffect transition="in" filter="fade">
                                      <p:cBhvr>
                                        <p:cTn id="12" dur="500"/>
                                        <p:tgtEl>
                                          <p:spTgt spid="5">
                                            <p:graphicEl>
                                              <a:dgm id="{0FB96973-467E-4000-A056-14614D483E6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0B116289-9CD6-4D43-9E6C-36FE42E688EE}"/>
                                            </p:graphicEl>
                                          </p:spTgt>
                                        </p:tgtEl>
                                        <p:attrNameLst>
                                          <p:attrName>style.visibility</p:attrName>
                                        </p:attrNameLst>
                                      </p:cBhvr>
                                      <p:to>
                                        <p:strVal val="visible"/>
                                      </p:to>
                                    </p:set>
                                    <p:animEffect transition="in" filter="fade">
                                      <p:cBhvr>
                                        <p:cTn id="17" dur="500"/>
                                        <p:tgtEl>
                                          <p:spTgt spid="5">
                                            <p:graphicEl>
                                              <a:dgm id="{0B116289-9CD6-4D43-9E6C-36FE42E688E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4252024926"/>
              </p:ext>
            </p:extLst>
          </p:nvPr>
        </p:nvGraphicFramePr>
        <p:xfrm>
          <a:off x="914400" y="457200"/>
          <a:ext cx="16870560" cy="12490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Oval 3">
            <a:hlinkClick r:id="rId7" action="ppaction://hlinkfile"/>
          </p:cNvPr>
          <p:cNvSpPr/>
          <p:nvPr/>
        </p:nvSpPr>
        <p:spPr>
          <a:xfrm>
            <a:off x="762000" y="12192000"/>
            <a:ext cx="24384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Tree>
    <p:extLst>
      <p:ext uri="{BB962C8B-B14F-4D97-AF65-F5344CB8AC3E}">
        <p14:creationId xmlns:p14="http://schemas.microsoft.com/office/powerpoint/2010/main" val="2557164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16154400" cy="1524000"/>
          </a:xfrm>
        </p:spPr>
        <p:txBody>
          <a:bodyPr>
            <a:normAutofit/>
          </a:bodyPr>
          <a:lstStyle/>
          <a:p>
            <a:pPr algn="r"/>
            <a:r>
              <a:rPr lang="ar-OM" b="1" u="sng" dirty="0">
                <a:solidFill>
                  <a:srgbClr val="FF0000"/>
                </a:solidFill>
              </a:rPr>
              <a:t>3- العوامل الاقتصادية</a:t>
            </a:r>
            <a:endParaRPr lang="en-US" b="1" u="sng" dirty="0">
              <a:solidFill>
                <a:srgbClr val="FF0000"/>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121154530"/>
              </p:ext>
            </p:extLst>
          </p:nvPr>
        </p:nvGraphicFramePr>
        <p:xfrm>
          <a:off x="152400" y="1524000"/>
          <a:ext cx="17373600" cy="121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002741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33B3DDC6-A0CF-4252-AE1C-3746B43C8E56}"/>
                                            </p:graphicEl>
                                          </p:spTgt>
                                        </p:tgtEl>
                                        <p:attrNameLst>
                                          <p:attrName>style.visibility</p:attrName>
                                        </p:attrNameLst>
                                      </p:cBhvr>
                                      <p:to>
                                        <p:strVal val="visible"/>
                                      </p:to>
                                    </p:set>
                                    <p:animEffect transition="in" filter="fade">
                                      <p:cBhvr>
                                        <p:cTn id="7" dur="500"/>
                                        <p:tgtEl>
                                          <p:spTgt spid="4">
                                            <p:graphicEl>
                                              <a:dgm id="{33B3DDC6-A0CF-4252-AE1C-3746B43C8E5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A83C7113-5E5A-435C-BE89-84ABB3E49537}"/>
                                            </p:graphicEl>
                                          </p:spTgt>
                                        </p:tgtEl>
                                        <p:attrNameLst>
                                          <p:attrName>style.visibility</p:attrName>
                                        </p:attrNameLst>
                                      </p:cBhvr>
                                      <p:to>
                                        <p:strVal val="visible"/>
                                      </p:to>
                                    </p:set>
                                    <p:animEffect transition="in" filter="fade">
                                      <p:cBhvr>
                                        <p:cTn id="12" dur="500"/>
                                        <p:tgtEl>
                                          <p:spTgt spid="4">
                                            <p:graphicEl>
                                              <a:dgm id="{A83C7113-5E5A-435C-BE89-84ABB3E49537}"/>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5E6135C2-99CB-4C28-B58D-DF58FFC98D24}"/>
                                            </p:graphicEl>
                                          </p:spTgt>
                                        </p:tgtEl>
                                        <p:attrNameLst>
                                          <p:attrName>style.visibility</p:attrName>
                                        </p:attrNameLst>
                                      </p:cBhvr>
                                      <p:to>
                                        <p:strVal val="visible"/>
                                      </p:to>
                                    </p:set>
                                    <p:animEffect transition="in" filter="fade">
                                      <p:cBhvr>
                                        <p:cTn id="15" dur="500"/>
                                        <p:tgtEl>
                                          <p:spTgt spid="4">
                                            <p:graphicEl>
                                              <a:dgm id="{5E6135C2-99CB-4C28-B58D-DF58FFC98D2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054359381"/>
              </p:ext>
            </p:extLst>
          </p:nvPr>
        </p:nvGraphicFramePr>
        <p:xfrm>
          <a:off x="0" y="549276"/>
          <a:ext cx="18288000" cy="12645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837599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5636C2B7-94AA-49A0-BA4D-DA0E6CC0131A}"/>
                                            </p:graphicEl>
                                          </p:spTgt>
                                        </p:tgtEl>
                                        <p:attrNameLst>
                                          <p:attrName>style.visibility</p:attrName>
                                        </p:attrNameLst>
                                      </p:cBhvr>
                                      <p:to>
                                        <p:strVal val="visible"/>
                                      </p:to>
                                    </p:set>
                                    <p:animEffect transition="in" filter="fade">
                                      <p:cBhvr>
                                        <p:cTn id="7" dur="500"/>
                                        <p:tgtEl>
                                          <p:spTgt spid="4">
                                            <p:graphicEl>
                                              <a:dgm id="{5636C2B7-94AA-49A0-BA4D-DA0E6CC0131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0642645"/>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442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F84B3C1-08B0-450E-8FB5-511F383D60A6}"/>
                                            </p:graphicEl>
                                          </p:spTgt>
                                        </p:tgtEl>
                                        <p:attrNameLst>
                                          <p:attrName>style.visibility</p:attrName>
                                        </p:attrNameLst>
                                      </p:cBhvr>
                                      <p:to>
                                        <p:strVal val="visible"/>
                                      </p:to>
                                    </p:set>
                                    <p:animEffect transition="in" filter="fade">
                                      <p:cBhvr>
                                        <p:cTn id="7" dur="500"/>
                                        <p:tgtEl>
                                          <p:spTgt spid="4">
                                            <p:graphicEl>
                                              <a:dgm id="{EF84B3C1-08B0-450E-8FB5-511F383D60A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E5DC83A-ABFE-430A-9069-F3FEE088D6FD}"/>
                                            </p:graphicEl>
                                          </p:spTgt>
                                        </p:tgtEl>
                                        <p:attrNameLst>
                                          <p:attrName>style.visibility</p:attrName>
                                        </p:attrNameLst>
                                      </p:cBhvr>
                                      <p:to>
                                        <p:strVal val="visible"/>
                                      </p:to>
                                    </p:set>
                                    <p:animEffect transition="in" filter="fade">
                                      <p:cBhvr>
                                        <p:cTn id="12" dur="500"/>
                                        <p:tgtEl>
                                          <p:spTgt spid="4">
                                            <p:graphicEl>
                                              <a:dgm id="{1E5DC83A-ABFE-430A-9069-F3FEE088D6F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
            <p:extLst>
              <p:ext uri="{D42A27DB-BD31-4B8C-83A1-F6EECF244321}">
                <p14:modId xmlns:p14="http://schemas.microsoft.com/office/powerpoint/2010/main" val="3857179464"/>
              </p:ext>
            </p:extLst>
          </p:nvPr>
        </p:nvGraphicFramePr>
        <p:xfrm>
          <a:off x="304800" y="304800"/>
          <a:ext cx="17840200" cy="1325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8505988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4499A76D-9B17-4803-B407-96CC160F7BE0}"/>
                                            </p:graphicEl>
                                          </p:spTgt>
                                        </p:tgtEl>
                                        <p:attrNameLst>
                                          <p:attrName>style.visibility</p:attrName>
                                        </p:attrNameLst>
                                      </p:cBhvr>
                                      <p:to>
                                        <p:strVal val="visible"/>
                                      </p:to>
                                    </p:set>
                                    <p:animEffect transition="in" filter="fade">
                                      <p:cBhvr>
                                        <p:cTn id="7" dur="500"/>
                                        <p:tgtEl>
                                          <p:spTgt spid="2">
                                            <p:graphicEl>
                                              <a:dgm id="{4499A76D-9B17-4803-B407-96CC160F7BE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A2D7D3B4-CAA1-48D3-81E3-2E2424598F45}"/>
                                            </p:graphicEl>
                                          </p:spTgt>
                                        </p:tgtEl>
                                        <p:attrNameLst>
                                          <p:attrName>style.visibility</p:attrName>
                                        </p:attrNameLst>
                                      </p:cBhvr>
                                      <p:to>
                                        <p:strVal val="visible"/>
                                      </p:to>
                                    </p:set>
                                    <p:animEffect transition="in" filter="fade">
                                      <p:cBhvr>
                                        <p:cTn id="12" dur="500"/>
                                        <p:tgtEl>
                                          <p:spTgt spid="2">
                                            <p:graphicEl>
                                              <a:dgm id="{A2D7D3B4-CAA1-48D3-81E3-2E2424598F45}"/>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3DB108D9-54B6-4125-9EC7-6E827B155298}"/>
                                            </p:graphicEl>
                                          </p:spTgt>
                                        </p:tgtEl>
                                        <p:attrNameLst>
                                          <p:attrName>style.visibility</p:attrName>
                                        </p:attrNameLst>
                                      </p:cBhvr>
                                      <p:to>
                                        <p:strVal val="visible"/>
                                      </p:to>
                                    </p:set>
                                    <p:animEffect transition="in" filter="fade">
                                      <p:cBhvr>
                                        <p:cTn id="15" dur="500"/>
                                        <p:tgtEl>
                                          <p:spTgt spid="2">
                                            <p:graphicEl>
                                              <a:dgm id="{3DB108D9-54B6-4125-9EC7-6E827B15529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930467738"/>
              </p:ext>
            </p:extLst>
          </p:nvPr>
        </p:nvGraphicFramePr>
        <p:xfrm>
          <a:off x="152400" y="304800"/>
          <a:ext cx="17526000" cy="1341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24787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49276"/>
            <a:ext cx="14935200" cy="1279524"/>
          </a:xfrm>
        </p:spPr>
        <p:txBody>
          <a:bodyPr>
            <a:noAutofit/>
          </a:bodyPr>
          <a:lstStyle/>
          <a:p>
            <a:pPr algn="r"/>
            <a:r>
              <a:rPr lang="ar-OM" sz="8000" b="1" u="sng" dirty="0">
                <a:solidFill>
                  <a:srgbClr val="FF0000"/>
                </a:solidFill>
              </a:rPr>
              <a:t>4- العوامل الاجتماعية</a:t>
            </a:r>
            <a:endParaRPr lang="en-US" sz="8000" b="1" u="sng" dirty="0">
              <a:solidFill>
                <a:srgbClr val="FF0000"/>
              </a:solidFill>
            </a:endParaRPr>
          </a:p>
        </p:txBody>
      </p:sp>
      <p:graphicFrame>
        <p:nvGraphicFramePr>
          <p:cNvPr id="5" name="Content Placeholder 4"/>
          <p:cNvGraphicFramePr>
            <a:graphicFrameLocks noGrp="1"/>
          </p:cNvGraphicFramePr>
          <p:nvPr>
            <p:ph sz="quarter" idx="1"/>
            <p:extLst/>
          </p:nvPr>
        </p:nvGraphicFramePr>
        <p:xfrm>
          <a:off x="0" y="2133600"/>
          <a:ext cx="17526000" cy="1158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135627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90DB6861-8068-410F-B79B-E56EFEC14733}"/>
                                            </p:graphicEl>
                                          </p:spTgt>
                                        </p:tgtEl>
                                        <p:attrNameLst>
                                          <p:attrName>style.visibility</p:attrName>
                                        </p:attrNameLst>
                                      </p:cBhvr>
                                      <p:to>
                                        <p:strVal val="visible"/>
                                      </p:to>
                                    </p:set>
                                    <p:animEffect transition="in" filter="fade">
                                      <p:cBhvr>
                                        <p:cTn id="7" dur="500"/>
                                        <p:tgtEl>
                                          <p:spTgt spid="5">
                                            <p:graphicEl>
                                              <a:dgm id="{90DB6861-8068-410F-B79B-E56EFEC1473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6EF31F80-A78B-4315-9ECE-DE00838146B7}"/>
                                            </p:graphicEl>
                                          </p:spTgt>
                                        </p:tgtEl>
                                        <p:attrNameLst>
                                          <p:attrName>style.visibility</p:attrName>
                                        </p:attrNameLst>
                                      </p:cBhvr>
                                      <p:to>
                                        <p:strVal val="visible"/>
                                      </p:to>
                                    </p:set>
                                    <p:animEffect transition="in" filter="fade">
                                      <p:cBhvr>
                                        <p:cTn id="12" dur="500"/>
                                        <p:tgtEl>
                                          <p:spTgt spid="5">
                                            <p:graphicEl>
                                              <a:dgm id="{6EF31F80-A78B-4315-9ECE-DE00838146B7}"/>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15D722DF-F3F1-4874-8B47-FC966EF395BB}"/>
                                            </p:graphicEl>
                                          </p:spTgt>
                                        </p:tgtEl>
                                        <p:attrNameLst>
                                          <p:attrName>style.visibility</p:attrName>
                                        </p:attrNameLst>
                                      </p:cBhvr>
                                      <p:to>
                                        <p:strVal val="visible"/>
                                      </p:to>
                                    </p:set>
                                    <p:animEffect transition="in" filter="fade">
                                      <p:cBhvr>
                                        <p:cTn id="17" dur="500"/>
                                        <p:tgtEl>
                                          <p:spTgt spid="5">
                                            <p:graphicEl>
                                              <a:dgm id="{15D722DF-F3F1-4874-8B47-FC966EF395B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extLst/>
          </p:nvPr>
        </p:nvGraphicFramePr>
        <p:xfrm>
          <a:off x="55418" y="304800"/>
          <a:ext cx="17526000" cy="1341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732563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D20A8B9-DD64-4283-B029-9DDF858DE8E6}"/>
                                            </p:graphicEl>
                                          </p:spTgt>
                                        </p:tgtEl>
                                        <p:attrNameLst>
                                          <p:attrName>style.visibility</p:attrName>
                                        </p:attrNameLst>
                                      </p:cBhvr>
                                      <p:to>
                                        <p:strVal val="visible"/>
                                      </p:to>
                                    </p:set>
                                    <p:animEffect transition="in" filter="fade">
                                      <p:cBhvr>
                                        <p:cTn id="7" dur="500"/>
                                        <p:tgtEl>
                                          <p:spTgt spid="4">
                                            <p:graphicEl>
                                              <a:dgm id="{4D20A8B9-DD64-4283-B029-9DDF858DE8E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B1E8C416-DB25-4B52-B2D7-FD1A8D731F95}"/>
                                            </p:graphicEl>
                                          </p:spTgt>
                                        </p:tgtEl>
                                        <p:attrNameLst>
                                          <p:attrName>style.visibility</p:attrName>
                                        </p:attrNameLst>
                                      </p:cBhvr>
                                      <p:to>
                                        <p:strVal val="visible"/>
                                      </p:to>
                                    </p:set>
                                    <p:animEffect transition="in" filter="fade">
                                      <p:cBhvr>
                                        <p:cTn id="12" dur="500"/>
                                        <p:tgtEl>
                                          <p:spTgt spid="4">
                                            <p:graphicEl>
                                              <a:dgm id="{B1E8C416-DB25-4B52-B2D7-FD1A8D731F9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9D4665C4-521E-46DC-853F-508465016862}"/>
                                            </p:graphicEl>
                                          </p:spTgt>
                                        </p:tgtEl>
                                        <p:attrNameLst>
                                          <p:attrName>style.visibility</p:attrName>
                                        </p:attrNameLst>
                                      </p:cBhvr>
                                      <p:to>
                                        <p:strVal val="visible"/>
                                      </p:to>
                                    </p:set>
                                    <p:animEffect transition="in" filter="fade">
                                      <p:cBhvr>
                                        <p:cTn id="17" dur="500"/>
                                        <p:tgtEl>
                                          <p:spTgt spid="4">
                                            <p:graphicEl>
                                              <a:dgm id="{9D4665C4-521E-46DC-853F-50846501686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FD902356-F22C-4759-A4DB-05A0CD268A5A}"/>
                                            </p:graphicEl>
                                          </p:spTgt>
                                        </p:tgtEl>
                                        <p:attrNameLst>
                                          <p:attrName>style.visibility</p:attrName>
                                        </p:attrNameLst>
                                      </p:cBhvr>
                                      <p:to>
                                        <p:strVal val="visible"/>
                                      </p:to>
                                    </p:set>
                                    <p:animEffect transition="in" filter="fade">
                                      <p:cBhvr>
                                        <p:cTn id="22" dur="500"/>
                                        <p:tgtEl>
                                          <p:spTgt spid="4">
                                            <p:graphicEl>
                                              <a:dgm id="{FD902356-F22C-4759-A4DB-05A0CD268A5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49276"/>
            <a:ext cx="14935200" cy="1736724"/>
          </a:xfrm>
        </p:spPr>
        <p:txBody>
          <a:bodyPr>
            <a:noAutofit/>
          </a:bodyPr>
          <a:lstStyle/>
          <a:p>
            <a:pPr indent="-548640" algn="r">
              <a:lnSpc>
                <a:spcPct val="150000"/>
              </a:lnSpc>
              <a:spcBef>
                <a:spcPts val="0"/>
              </a:spcBef>
            </a:pPr>
            <a:r>
              <a:rPr lang="ar-SA" sz="7200" b="1" u="sng" dirty="0">
                <a:solidFill>
                  <a:srgbClr val="FF0000"/>
                </a:solidFill>
                <a:latin typeface="Calibri"/>
                <a:ea typeface="Times New Roman"/>
              </a:rPr>
              <a:t>5- .تكنولوجيا المعلومات والاتصالات:</a:t>
            </a:r>
            <a:endParaRPr lang="en-US" sz="23000" dirty="0"/>
          </a:p>
        </p:txBody>
      </p:sp>
      <p:graphicFrame>
        <p:nvGraphicFramePr>
          <p:cNvPr id="4" name="Content Placeholder 3"/>
          <p:cNvGraphicFramePr>
            <a:graphicFrameLocks noGrp="1"/>
          </p:cNvGraphicFramePr>
          <p:nvPr>
            <p:ph sz="quarter" idx="1"/>
            <p:extLst/>
          </p:nvPr>
        </p:nvGraphicFramePr>
        <p:xfrm>
          <a:off x="304800" y="1981200"/>
          <a:ext cx="17221200" cy="1143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824188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D369EED-F045-4677-942A-796934987FA3}"/>
                                            </p:graphicEl>
                                          </p:spTgt>
                                        </p:tgtEl>
                                        <p:attrNameLst>
                                          <p:attrName>style.visibility</p:attrName>
                                        </p:attrNameLst>
                                      </p:cBhvr>
                                      <p:to>
                                        <p:strVal val="visible"/>
                                      </p:to>
                                    </p:set>
                                    <p:animEffect transition="in" filter="fade">
                                      <p:cBhvr>
                                        <p:cTn id="7" dur="500"/>
                                        <p:tgtEl>
                                          <p:spTgt spid="4">
                                            <p:graphicEl>
                                              <a:dgm id="{CD369EED-F045-4677-942A-796934987FA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EB2DB9C-915A-4350-A6F5-3709603F367D}"/>
                                            </p:graphicEl>
                                          </p:spTgt>
                                        </p:tgtEl>
                                        <p:attrNameLst>
                                          <p:attrName>style.visibility</p:attrName>
                                        </p:attrNameLst>
                                      </p:cBhvr>
                                      <p:to>
                                        <p:strVal val="visible"/>
                                      </p:to>
                                    </p:set>
                                    <p:animEffect transition="in" filter="fade">
                                      <p:cBhvr>
                                        <p:cTn id="12" dur="500"/>
                                        <p:tgtEl>
                                          <p:spTgt spid="4">
                                            <p:graphicEl>
                                              <a:dgm id="{1EB2DB9C-915A-4350-A6F5-3709603F367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D9415CC4-69CF-4A73-BA16-AD92092EE210}"/>
                                            </p:graphicEl>
                                          </p:spTgt>
                                        </p:tgtEl>
                                        <p:attrNameLst>
                                          <p:attrName>style.visibility</p:attrName>
                                        </p:attrNameLst>
                                      </p:cBhvr>
                                      <p:to>
                                        <p:strVal val="visible"/>
                                      </p:to>
                                    </p:set>
                                    <p:animEffect transition="in" filter="fade">
                                      <p:cBhvr>
                                        <p:cTn id="17" dur="500"/>
                                        <p:tgtEl>
                                          <p:spTgt spid="4">
                                            <p:graphicEl>
                                              <a:dgm id="{D9415CC4-69CF-4A73-BA16-AD92092EE21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extLst/>
          </p:nvPr>
        </p:nvGraphicFramePr>
        <p:xfrm>
          <a:off x="304800" y="762000"/>
          <a:ext cx="17678400" cy="1264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1450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9B72E13-9292-45E8-B378-0828073F2921}"/>
                                            </p:graphicEl>
                                          </p:spTgt>
                                        </p:tgtEl>
                                        <p:attrNameLst>
                                          <p:attrName>style.visibility</p:attrName>
                                        </p:attrNameLst>
                                      </p:cBhvr>
                                      <p:to>
                                        <p:strVal val="visible"/>
                                      </p:to>
                                    </p:set>
                                    <p:animEffect transition="in" filter="fade">
                                      <p:cBhvr>
                                        <p:cTn id="7" dur="500"/>
                                        <p:tgtEl>
                                          <p:spTgt spid="4">
                                            <p:graphicEl>
                                              <a:dgm id="{E9B72E13-9292-45E8-B378-0828073F292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950C7A0C-75C8-4B34-878A-8F8896A9C301}"/>
                                            </p:graphicEl>
                                          </p:spTgt>
                                        </p:tgtEl>
                                        <p:attrNameLst>
                                          <p:attrName>style.visibility</p:attrName>
                                        </p:attrNameLst>
                                      </p:cBhvr>
                                      <p:to>
                                        <p:strVal val="visible"/>
                                      </p:to>
                                    </p:set>
                                    <p:animEffect transition="in" filter="fade">
                                      <p:cBhvr>
                                        <p:cTn id="12" dur="500"/>
                                        <p:tgtEl>
                                          <p:spTgt spid="4">
                                            <p:graphicEl>
                                              <a:dgm id="{950C7A0C-75C8-4B34-878A-8F8896A9C30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
            <p:extLst/>
          </p:nvPr>
        </p:nvGraphicFramePr>
        <p:xfrm>
          <a:off x="304800" y="457200"/>
          <a:ext cx="17221200" cy="1325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068525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61409D3C-42EB-4769-832E-6F69F9BEBFEA}"/>
                                            </p:graphicEl>
                                          </p:spTgt>
                                        </p:tgtEl>
                                        <p:attrNameLst>
                                          <p:attrName>style.visibility</p:attrName>
                                        </p:attrNameLst>
                                      </p:cBhvr>
                                      <p:to>
                                        <p:strVal val="visible"/>
                                      </p:to>
                                    </p:set>
                                    <p:animEffect transition="in" filter="fade">
                                      <p:cBhvr>
                                        <p:cTn id="7" dur="500"/>
                                        <p:tgtEl>
                                          <p:spTgt spid="2">
                                            <p:graphicEl>
                                              <a:dgm id="{61409D3C-42EB-4769-832E-6F69F9BEBFE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6F76AE1D-DAD0-4341-BCEB-FB68C3017423}"/>
                                            </p:graphicEl>
                                          </p:spTgt>
                                        </p:tgtEl>
                                        <p:attrNameLst>
                                          <p:attrName>style.visibility</p:attrName>
                                        </p:attrNameLst>
                                      </p:cBhvr>
                                      <p:to>
                                        <p:strVal val="visible"/>
                                      </p:to>
                                    </p:set>
                                    <p:animEffect transition="in" filter="fade">
                                      <p:cBhvr>
                                        <p:cTn id="12" dur="500"/>
                                        <p:tgtEl>
                                          <p:spTgt spid="2">
                                            <p:graphicEl>
                                              <a:dgm id="{6F76AE1D-DAD0-4341-BCEB-FB68C301742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7AEED76B-64EF-4FD7-A801-B1C0B9A1CDB2}"/>
                                            </p:graphicEl>
                                          </p:spTgt>
                                        </p:tgtEl>
                                        <p:attrNameLst>
                                          <p:attrName>style.visibility</p:attrName>
                                        </p:attrNameLst>
                                      </p:cBhvr>
                                      <p:to>
                                        <p:strVal val="visible"/>
                                      </p:to>
                                    </p:set>
                                    <p:animEffect transition="in" filter="fade">
                                      <p:cBhvr>
                                        <p:cTn id="17" dur="500"/>
                                        <p:tgtEl>
                                          <p:spTgt spid="2">
                                            <p:graphicEl>
                                              <a:dgm id="{7AEED76B-64EF-4FD7-A801-B1C0B9A1CDB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extLst/>
          </p:nvPr>
        </p:nvGraphicFramePr>
        <p:xfrm>
          <a:off x="304800" y="304800"/>
          <a:ext cx="17678400" cy="1310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100424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40461A7-27FC-4819-B17F-CD32E9C65831}"/>
                                            </p:graphicEl>
                                          </p:spTgt>
                                        </p:tgtEl>
                                        <p:attrNameLst>
                                          <p:attrName>style.visibility</p:attrName>
                                        </p:attrNameLst>
                                      </p:cBhvr>
                                      <p:to>
                                        <p:strVal val="visible"/>
                                      </p:to>
                                    </p:set>
                                    <p:animEffect transition="in" filter="fade">
                                      <p:cBhvr>
                                        <p:cTn id="7" dur="500"/>
                                        <p:tgtEl>
                                          <p:spTgt spid="4">
                                            <p:graphicEl>
                                              <a:dgm id="{D40461A7-27FC-4819-B17F-CD32E9C6583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2CD8B29-FD1D-4091-8F1B-80405BB10F91}"/>
                                            </p:graphicEl>
                                          </p:spTgt>
                                        </p:tgtEl>
                                        <p:attrNameLst>
                                          <p:attrName>style.visibility</p:attrName>
                                        </p:attrNameLst>
                                      </p:cBhvr>
                                      <p:to>
                                        <p:strVal val="visible"/>
                                      </p:to>
                                    </p:set>
                                    <p:animEffect transition="in" filter="fade">
                                      <p:cBhvr>
                                        <p:cTn id="12" dur="500"/>
                                        <p:tgtEl>
                                          <p:spTgt spid="4">
                                            <p:graphicEl>
                                              <a:dgm id="{52CD8B29-FD1D-4091-8F1B-80405BB10F9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5112F0AB-B8DE-4C43-A49B-659EC361D40D}"/>
                                            </p:graphicEl>
                                          </p:spTgt>
                                        </p:tgtEl>
                                        <p:attrNameLst>
                                          <p:attrName>style.visibility</p:attrName>
                                        </p:attrNameLst>
                                      </p:cBhvr>
                                      <p:to>
                                        <p:strVal val="visible"/>
                                      </p:to>
                                    </p:set>
                                    <p:animEffect transition="in" filter="fade">
                                      <p:cBhvr>
                                        <p:cTn id="17" dur="500"/>
                                        <p:tgtEl>
                                          <p:spTgt spid="4">
                                            <p:graphicEl>
                                              <a:dgm id="{5112F0AB-B8DE-4C43-A49B-659EC361D40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DD05881B-8F5E-4D29-854E-3DAF0DC3FE7D}"/>
                                            </p:graphicEl>
                                          </p:spTgt>
                                        </p:tgtEl>
                                        <p:attrNameLst>
                                          <p:attrName>style.visibility</p:attrName>
                                        </p:attrNameLst>
                                      </p:cBhvr>
                                      <p:to>
                                        <p:strVal val="visible"/>
                                      </p:to>
                                    </p:set>
                                    <p:animEffect transition="in" filter="fade">
                                      <p:cBhvr>
                                        <p:cTn id="22" dur="500"/>
                                        <p:tgtEl>
                                          <p:spTgt spid="4">
                                            <p:graphicEl>
                                              <a:dgm id="{DD05881B-8F5E-4D29-854E-3DAF0DC3FE7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14935200" cy="1524000"/>
          </a:xfrm>
        </p:spPr>
        <p:txBody>
          <a:bodyPr>
            <a:normAutofit/>
          </a:bodyPr>
          <a:lstStyle/>
          <a:p>
            <a:pPr algn="ctr"/>
            <a:r>
              <a:rPr lang="ar-OM" sz="7200" b="1" u="sng" dirty="0">
                <a:solidFill>
                  <a:schemeClr val="accent1">
                    <a:lumMod val="75000"/>
                  </a:schemeClr>
                </a:solidFill>
              </a:rPr>
              <a:t>خلاصة </a:t>
            </a:r>
          </a:p>
        </p:txBody>
      </p:sp>
      <p:graphicFrame>
        <p:nvGraphicFramePr>
          <p:cNvPr id="4" name="Content Placeholder 3"/>
          <p:cNvGraphicFramePr>
            <a:graphicFrameLocks noGrp="1"/>
          </p:cNvGraphicFramePr>
          <p:nvPr>
            <p:ph sz="quarter" idx="1"/>
            <p:extLst/>
          </p:nvPr>
        </p:nvGraphicFramePr>
        <p:xfrm>
          <a:off x="0" y="1981200"/>
          <a:ext cx="17526000" cy="1173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937984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D052EDB-AC19-4231-850B-5BBC604E6848}"/>
                                            </p:graphicEl>
                                          </p:spTgt>
                                        </p:tgtEl>
                                        <p:attrNameLst>
                                          <p:attrName>style.visibility</p:attrName>
                                        </p:attrNameLst>
                                      </p:cBhvr>
                                      <p:to>
                                        <p:strVal val="visible"/>
                                      </p:to>
                                    </p:set>
                                    <p:animEffect transition="in" filter="fade">
                                      <p:cBhvr>
                                        <p:cTn id="7" dur="500"/>
                                        <p:tgtEl>
                                          <p:spTgt spid="4">
                                            <p:graphicEl>
                                              <a:dgm id="{0D052EDB-AC19-4231-850B-5BBC604E684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FE96A87B-4C50-4305-A1FC-3D111766109D}"/>
                                            </p:graphicEl>
                                          </p:spTgt>
                                        </p:tgtEl>
                                        <p:attrNameLst>
                                          <p:attrName>style.visibility</p:attrName>
                                        </p:attrNameLst>
                                      </p:cBhvr>
                                      <p:to>
                                        <p:strVal val="visible"/>
                                      </p:to>
                                    </p:set>
                                    <p:animEffect transition="in" filter="fade">
                                      <p:cBhvr>
                                        <p:cTn id="12" dur="500"/>
                                        <p:tgtEl>
                                          <p:spTgt spid="4">
                                            <p:graphicEl>
                                              <a:dgm id="{FE96A87B-4C50-4305-A1FC-3D111766109D}"/>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8077CAFF-2F8E-491F-9821-E8FA903BBD6B}"/>
                                            </p:graphicEl>
                                          </p:spTgt>
                                        </p:tgtEl>
                                        <p:attrNameLst>
                                          <p:attrName>style.visibility</p:attrName>
                                        </p:attrNameLst>
                                      </p:cBhvr>
                                      <p:to>
                                        <p:strVal val="visible"/>
                                      </p:to>
                                    </p:set>
                                    <p:animEffect transition="in" filter="fade">
                                      <p:cBhvr>
                                        <p:cTn id="15" dur="500"/>
                                        <p:tgtEl>
                                          <p:spTgt spid="4">
                                            <p:graphicEl>
                                              <a:dgm id="{8077CAFF-2F8E-491F-9821-E8FA903BBD6B}"/>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3D6B0248-E588-44AF-8B8D-51B9D205CB5C}"/>
                                            </p:graphicEl>
                                          </p:spTgt>
                                        </p:tgtEl>
                                        <p:attrNameLst>
                                          <p:attrName>style.visibility</p:attrName>
                                        </p:attrNameLst>
                                      </p:cBhvr>
                                      <p:to>
                                        <p:strVal val="visible"/>
                                      </p:to>
                                    </p:set>
                                    <p:animEffect transition="in" filter="fade">
                                      <p:cBhvr>
                                        <p:cTn id="20" dur="500"/>
                                        <p:tgtEl>
                                          <p:spTgt spid="4">
                                            <p:graphicEl>
                                              <a:dgm id="{3D6B0248-E588-44AF-8B8D-51B9D205CB5C}"/>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8B5875C1-9F18-40E6-A674-1EF315B2E0BA}"/>
                                            </p:graphicEl>
                                          </p:spTgt>
                                        </p:tgtEl>
                                        <p:attrNameLst>
                                          <p:attrName>style.visibility</p:attrName>
                                        </p:attrNameLst>
                                      </p:cBhvr>
                                      <p:to>
                                        <p:strVal val="visible"/>
                                      </p:to>
                                    </p:set>
                                    <p:animEffect transition="in" filter="fade">
                                      <p:cBhvr>
                                        <p:cTn id="23" dur="500"/>
                                        <p:tgtEl>
                                          <p:spTgt spid="4">
                                            <p:graphicEl>
                                              <a:dgm id="{8B5875C1-9F18-40E6-A674-1EF315B2E0BA}"/>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00AD82D8-6273-4A98-801F-56C8933DEF3D}"/>
                                            </p:graphicEl>
                                          </p:spTgt>
                                        </p:tgtEl>
                                        <p:attrNameLst>
                                          <p:attrName>style.visibility</p:attrName>
                                        </p:attrNameLst>
                                      </p:cBhvr>
                                      <p:to>
                                        <p:strVal val="visible"/>
                                      </p:to>
                                    </p:set>
                                    <p:animEffect transition="in" filter="fade">
                                      <p:cBhvr>
                                        <p:cTn id="26" dur="500"/>
                                        <p:tgtEl>
                                          <p:spTgt spid="4">
                                            <p:graphicEl>
                                              <a:dgm id="{00AD82D8-6273-4A98-801F-56C8933DEF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OM" sz="7200" b="1" dirty="0"/>
              <a:t>تطبيقات تريوية</a:t>
            </a:r>
            <a:endParaRPr lang="en-US" sz="7200" b="1" dirty="0"/>
          </a:p>
        </p:txBody>
      </p:sp>
      <p:sp>
        <p:nvSpPr>
          <p:cNvPr id="3" name="Content Placeholder 2"/>
          <p:cNvSpPr>
            <a:spLocks noGrp="1"/>
          </p:cNvSpPr>
          <p:nvPr>
            <p:ph sz="quarter" idx="1"/>
          </p:nvPr>
        </p:nvSpPr>
        <p:spPr>
          <a:xfrm>
            <a:off x="914400" y="3200400"/>
            <a:ext cx="16154400" cy="9747504"/>
          </a:xfrm>
        </p:spPr>
        <p:txBody>
          <a:bodyPr>
            <a:normAutofit fontScale="92500" lnSpcReduction="10000"/>
          </a:bodyPr>
          <a:lstStyle/>
          <a:p>
            <a:pPr marL="0" indent="0">
              <a:buNone/>
            </a:pPr>
            <a:r>
              <a:rPr lang="ar-OM" dirty="0" smtClean="0">
                <a:solidFill>
                  <a:prstClr val="black"/>
                </a:solidFill>
                <a:latin typeface="Calibri"/>
                <a:cs typeface="Arial"/>
              </a:rPr>
              <a:t>تحليل </a:t>
            </a:r>
            <a:r>
              <a:rPr lang="ar-OM" dirty="0">
                <a:solidFill>
                  <a:prstClr val="black"/>
                </a:solidFill>
                <a:latin typeface="Calibri"/>
                <a:cs typeface="Arial"/>
              </a:rPr>
              <a:t>لبعض </a:t>
            </a:r>
            <a:r>
              <a:rPr lang="ar-SA" dirty="0">
                <a:solidFill>
                  <a:prstClr val="black"/>
                </a:solidFill>
                <a:latin typeface="Calibri"/>
                <a:cs typeface="Arial"/>
              </a:rPr>
              <a:t>خطابات </a:t>
            </a:r>
            <a:r>
              <a:rPr lang="ar-SA" dirty="0" smtClean="0">
                <a:solidFill>
                  <a:prstClr val="black"/>
                </a:solidFill>
                <a:latin typeface="Calibri"/>
                <a:cs typeface="Arial"/>
              </a:rPr>
              <a:t>السلطان </a:t>
            </a:r>
            <a:r>
              <a:rPr lang="ar-OM" smtClean="0">
                <a:solidFill>
                  <a:prstClr val="black"/>
                </a:solidFill>
                <a:latin typeface="Calibri"/>
                <a:cs typeface="Arial"/>
              </a:rPr>
              <a:t>قابوس طيب </a:t>
            </a:r>
            <a:r>
              <a:rPr lang="ar-OM" dirty="0" smtClean="0">
                <a:solidFill>
                  <a:prstClr val="black"/>
                </a:solidFill>
                <a:latin typeface="Calibri"/>
                <a:cs typeface="Arial"/>
              </a:rPr>
              <a:t>الله ثراه </a:t>
            </a:r>
            <a:r>
              <a:rPr lang="ar-SA" dirty="0" smtClean="0">
                <a:solidFill>
                  <a:prstClr val="black"/>
                </a:solidFill>
                <a:latin typeface="Calibri"/>
                <a:cs typeface="Arial"/>
              </a:rPr>
              <a:t>( </a:t>
            </a:r>
            <a:r>
              <a:rPr lang="ar-SA" dirty="0">
                <a:solidFill>
                  <a:prstClr val="black"/>
                </a:solidFill>
                <a:latin typeface="Calibri"/>
                <a:cs typeface="Arial"/>
              </a:rPr>
              <a:t>النطق السامي ) حول مسيرة التعليم في سلطنة عمان منذ 1970م وعبر مراحل الخطط التنموية الخمسية والوقوف على :</a:t>
            </a:r>
          </a:p>
          <a:p>
            <a:pPr>
              <a:buFontTx/>
              <a:buChar char="-"/>
            </a:pPr>
            <a:r>
              <a:rPr lang="ar-SA" dirty="0">
                <a:solidFill>
                  <a:prstClr val="black"/>
                </a:solidFill>
                <a:latin typeface="Calibri"/>
                <a:cs typeface="Arial"/>
              </a:rPr>
              <a:t>فلسفة التربية ومبادئها</a:t>
            </a:r>
          </a:p>
          <a:p>
            <a:pPr>
              <a:buFontTx/>
              <a:buChar char="-"/>
            </a:pPr>
            <a:r>
              <a:rPr lang="ar-SA" dirty="0">
                <a:solidFill>
                  <a:prstClr val="black"/>
                </a:solidFill>
                <a:latin typeface="Calibri"/>
                <a:cs typeface="Arial"/>
              </a:rPr>
              <a:t>التوسع الكمي </a:t>
            </a:r>
          </a:p>
          <a:p>
            <a:pPr>
              <a:buFontTx/>
              <a:buChar char="-"/>
            </a:pPr>
            <a:r>
              <a:rPr lang="ar-SA" dirty="0">
                <a:solidFill>
                  <a:prstClr val="black"/>
                </a:solidFill>
                <a:latin typeface="Calibri"/>
                <a:cs typeface="Arial"/>
              </a:rPr>
              <a:t>المضمون النوعي</a:t>
            </a:r>
          </a:p>
          <a:p>
            <a:pPr>
              <a:buFontTx/>
              <a:buChar char="-"/>
            </a:pPr>
            <a:r>
              <a:rPr lang="ar-SA" dirty="0">
                <a:solidFill>
                  <a:prstClr val="black"/>
                </a:solidFill>
                <a:latin typeface="Calibri"/>
                <a:cs typeface="Arial"/>
              </a:rPr>
              <a:t>مواصفات المنتج التربوي</a:t>
            </a:r>
            <a:endParaRPr lang="ar-OM" dirty="0">
              <a:solidFill>
                <a:prstClr val="black"/>
              </a:solidFill>
              <a:latin typeface="Calibri"/>
              <a:cs typeface="Arial"/>
            </a:endParaRPr>
          </a:p>
          <a:p>
            <a:pPr marL="0" indent="0">
              <a:buNone/>
            </a:pPr>
            <a:endParaRPr lang="ar-OM" dirty="0">
              <a:solidFill>
                <a:prstClr val="black"/>
              </a:solidFill>
              <a:latin typeface="Calibri"/>
              <a:cs typeface="Arial"/>
            </a:endParaRPr>
          </a:p>
          <a:p>
            <a:pPr marL="0" indent="0">
              <a:buNone/>
            </a:pPr>
            <a:r>
              <a:rPr lang="ar-OM" b="1" u="sng" dirty="0">
                <a:solidFill>
                  <a:srgbClr val="FF0000"/>
                </a:solidFill>
                <a:latin typeface="Calibri"/>
                <a:cs typeface="Arial"/>
              </a:rPr>
              <a:t>التحضيرقراءة في الخطابات السامية للسلطان هيثم حفظه الله واستخلاص التوجهات التربوية للسياسة التعليمية</a:t>
            </a:r>
          </a:p>
          <a:p>
            <a:endParaRPr lang="en-US" dirty="0"/>
          </a:p>
        </p:txBody>
      </p:sp>
    </p:spTree>
    <p:custDataLst>
      <p:tags r:id="rId1"/>
    </p:custDataLst>
    <p:extLst>
      <p:ext uri="{BB962C8B-B14F-4D97-AF65-F5344CB8AC3E}">
        <p14:creationId xmlns:p14="http://schemas.microsoft.com/office/powerpoint/2010/main" val="4197685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663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7|0.6|0.6|0.5|0.5|0.5|0.9|0.7|0.9"/>
</p:tagLst>
</file>

<file path=ppt/tags/tag2.xml><?xml version="1.0" encoding="utf-8"?>
<p:tagLst xmlns:a="http://schemas.openxmlformats.org/drawingml/2006/main" xmlns:r="http://schemas.openxmlformats.org/officeDocument/2006/relationships" xmlns:p="http://schemas.openxmlformats.org/presentationml/2006/main">
  <p:tag name="TIMING" val="|42.6|54.3|31.3|15.1"/>
</p:tagLst>
</file>

<file path=ppt/tags/tag3.xml><?xml version="1.0" encoding="utf-8"?>
<p:tagLst xmlns:a="http://schemas.openxmlformats.org/drawingml/2006/main" xmlns:r="http://schemas.openxmlformats.org/officeDocument/2006/relationships" xmlns:p="http://schemas.openxmlformats.org/presentationml/2006/main">
  <p:tag name="TIMING" val="|0.5"/>
</p:tagLst>
</file>

<file path=ppt/tags/tag4.xml><?xml version="1.0" encoding="utf-8"?>
<p:tagLst xmlns:a="http://schemas.openxmlformats.org/drawingml/2006/main" xmlns:r="http://schemas.openxmlformats.org/officeDocument/2006/relationships" xmlns:p="http://schemas.openxmlformats.org/presentationml/2006/main">
  <p:tag name="TIMING" val="|65.7|21.1|29.7"/>
</p:tagLst>
</file>

<file path=ppt/tags/tag5.xml><?xml version="1.0" encoding="utf-8"?>
<p:tagLst xmlns:a="http://schemas.openxmlformats.org/drawingml/2006/main" xmlns:r="http://schemas.openxmlformats.org/officeDocument/2006/relationships" xmlns:p="http://schemas.openxmlformats.org/presentationml/2006/main">
  <p:tag name="TIMING" val="|3.1|37.1"/>
</p:tagLst>
</file>

<file path=ppt/tags/tag6.xml><?xml version="1.0" encoding="utf-8"?>
<p:tagLst xmlns:a="http://schemas.openxmlformats.org/drawingml/2006/main" xmlns:r="http://schemas.openxmlformats.org/officeDocument/2006/relationships" xmlns:p="http://schemas.openxmlformats.org/presentationml/2006/main">
  <p:tag name="TIMING" val="|9.4"/>
</p:tagLst>
</file>

<file path=ppt/tags/tag7.xml><?xml version="1.0" encoding="utf-8"?>
<p:tagLst xmlns:a="http://schemas.openxmlformats.org/drawingml/2006/main" xmlns:r="http://schemas.openxmlformats.org/officeDocument/2006/relationships" xmlns:p="http://schemas.openxmlformats.org/presentationml/2006/main">
  <p:tag name="TIMING" val="|1.9|21"/>
</p:tagLst>
</file>

<file path=ppt/tags/tag8.xml><?xml version="1.0" encoding="utf-8"?>
<p:tagLst xmlns:a="http://schemas.openxmlformats.org/drawingml/2006/main" xmlns:r="http://schemas.openxmlformats.org/officeDocument/2006/relationships" xmlns:p="http://schemas.openxmlformats.org/presentationml/2006/main">
  <p:tag name="TIMING" val="|3.3|8.7|176.4"/>
</p:tagLst>
</file>

<file path=ppt/tags/tag9.xml><?xml version="1.0" encoding="utf-8"?>
<p:tagLst xmlns:a="http://schemas.openxmlformats.org/drawingml/2006/main" xmlns:r="http://schemas.openxmlformats.org/officeDocument/2006/relationships" xmlns:p="http://schemas.openxmlformats.org/presentationml/2006/main">
  <p:tag name="TIMING" val="|4.3|1.6|57.4|0.8"/>
</p:tagLst>
</file>

<file path=ppt/tags/tag10.xml><?xml version="1.0" encoding="utf-8"?>
<p:tagLst xmlns:a="http://schemas.openxmlformats.org/drawingml/2006/main" xmlns:r="http://schemas.openxmlformats.org/officeDocument/2006/relationships" xmlns:p="http://schemas.openxmlformats.org/presentationml/2006/main">
  <p:tag name="TIMING" val="|10.8|0.6|8.8"/>
</p:tagLst>
</file>

<file path=ppt/tags/tag11.xml><?xml version="1.0" encoding="utf-8"?>
<p:tagLst xmlns:a="http://schemas.openxmlformats.org/drawingml/2006/main" xmlns:r="http://schemas.openxmlformats.org/officeDocument/2006/relationships" xmlns:p="http://schemas.openxmlformats.org/presentationml/2006/main">
  <p:tag name="TIMING" val="|2.9|4.7"/>
</p:tagLst>
</file>

<file path=ppt/tags/tag12.xml><?xml version="1.0" encoding="utf-8"?>
<p:tagLst xmlns:a="http://schemas.openxmlformats.org/drawingml/2006/main" xmlns:r="http://schemas.openxmlformats.org/officeDocument/2006/relationships" xmlns:p="http://schemas.openxmlformats.org/presentationml/2006/main">
  <p:tag name="TIMING" val="|1.2|2.6|1.8|0.5"/>
</p:tagLst>
</file>

<file path=ppt/tags/tag13.xml><?xml version="1.0" encoding="utf-8"?>
<p:tagLst xmlns:a="http://schemas.openxmlformats.org/drawingml/2006/main" xmlns:r="http://schemas.openxmlformats.org/officeDocument/2006/relationships" xmlns:p="http://schemas.openxmlformats.org/presentationml/2006/main">
  <p:tag name="TIMING" val="|1.3|5.7|7.5"/>
</p:tagLst>
</file>

<file path=ppt/tags/tag14.xml><?xml version="1.0" encoding="utf-8"?>
<p:tagLst xmlns:a="http://schemas.openxmlformats.org/drawingml/2006/main" xmlns:r="http://schemas.openxmlformats.org/officeDocument/2006/relationships" xmlns:p="http://schemas.openxmlformats.org/presentationml/2006/main">
  <p:tag name="TIMING" val="|2.7|14|3.2|3|1.7|2.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4504</TotalTime>
  <Words>1834</Words>
  <Application>Microsoft Office PowerPoint</Application>
  <PresentationFormat>Custom</PresentationFormat>
  <Paragraphs>114</Paragraphs>
  <Slides>24</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24</vt:i4>
      </vt:variant>
    </vt:vector>
  </HeadingPairs>
  <TitlesOfParts>
    <vt:vector size="29" baseType="lpstr">
      <vt:lpstr>Arial</vt:lpstr>
      <vt:lpstr>Calibri</vt:lpstr>
      <vt:lpstr>Times New Roman</vt:lpstr>
      <vt:lpstr>Office Theme</vt:lpstr>
      <vt:lpstr>1_Office Theme</vt:lpstr>
      <vt:lpstr>المحاضرة 9 الفكر التربوي في عمان 2023</vt:lpstr>
      <vt:lpstr>المقدمة</vt:lpstr>
      <vt:lpstr>ثالثا : العوامل المؤثرة على النظام التربوي في سلطنة عمان وسياسته التعليمية.</vt:lpstr>
      <vt:lpstr>1- العوامل التاريخية</vt:lpstr>
      <vt:lpstr>PowerPoint Presentation</vt:lpstr>
      <vt:lpstr>PowerPoint Presentation</vt:lpstr>
      <vt:lpstr>PowerPoint Presentation</vt:lpstr>
      <vt:lpstr>PowerPoint Presentation</vt:lpstr>
      <vt:lpstr>2- العوامل السياسية</vt:lpstr>
      <vt:lpstr>PowerPoint Presentation</vt:lpstr>
      <vt:lpstr>3- العوامل الاقتصادية</vt:lpstr>
      <vt:lpstr>PowerPoint Presentation</vt:lpstr>
      <vt:lpstr>PowerPoint Presentation</vt:lpstr>
      <vt:lpstr>PowerPoint Presentation</vt:lpstr>
      <vt:lpstr>PowerPoint Presentation</vt:lpstr>
      <vt:lpstr>4- العوامل الاجتماعية</vt:lpstr>
      <vt:lpstr>PowerPoint Presentation</vt:lpstr>
      <vt:lpstr>5- .تكنولوجيا المعلومات والاتصالات:</vt:lpstr>
      <vt:lpstr>PowerPoint Presentation</vt:lpstr>
      <vt:lpstr>PowerPoint Presentation</vt:lpstr>
      <vt:lpstr>PowerPoint Presentation</vt:lpstr>
      <vt:lpstr>خلاصة </vt:lpstr>
      <vt:lpstr>تطبيقات تريوية</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Aida Bati Rashed Al Qasimi</cp:lastModifiedBy>
  <cp:revision>93</cp:revision>
  <dcterms:created xsi:type="dcterms:W3CDTF">2015-08-04T05:55:31Z</dcterms:created>
  <dcterms:modified xsi:type="dcterms:W3CDTF">2022-12-15T09:53:43Z</dcterms:modified>
</cp:coreProperties>
</file>